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ppt/tags/tag22.xml" ContentType="application/vnd.openxmlformats-officedocument.presentationml.tags+xml"/>
  <Override PartName="/ppt/notesSlides/notesSlide22.xml" ContentType="application/vnd.openxmlformats-officedocument.presentationml.notesSlide+xml"/>
  <Override PartName="/ppt/tags/tag23.xml" ContentType="application/vnd.openxmlformats-officedocument.presentationml.tags+xml"/>
  <Override PartName="/ppt/notesSlides/notesSlide23.xml" ContentType="application/vnd.openxmlformats-officedocument.presentationml.notesSlide+xml"/>
  <Override PartName="/ppt/tags/tag24.xml" ContentType="application/vnd.openxmlformats-officedocument.presentationml.tags+xml"/>
  <Override PartName="/ppt/notesSlides/notesSlide24.xml" ContentType="application/vnd.openxmlformats-officedocument.presentationml.notesSlide+xml"/>
  <Override PartName="/ppt/tags/tag25.xml" ContentType="application/vnd.openxmlformats-officedocument.presentationml.tags+xml"/>
  <Override PartName="/ppt/notesSlides/notesSlide25.xml" ContentType="application/vnd.openxmlformats-officedocument.presentationml.notesSlide+xml"/>
  <Override PartName="/ppt/tags/tag26.xml" ContentType="application/vnd.openxmlformats-officedocument.presentationml.tags+xml"/>
  <Override PartName="/ppt/notesSlides/notesSlide26.xml" ContentType="application/vnd.openxmlformats-officedocument.presentationml.notesSlide+xml"/>
  <Override PartName="/ppt/tags/tag27.xml" ContentType="application/vnd.openxmlformats-officedocument.presentationml.tags+xml"/>
  <Override PartName="/ppt/notesSlides/notesSlide27.xml" ContentType="application/vnd.openxmlformats-officedocument.presentationml.notesSlide+xml"/>
  <Override PartName="/ppt/tags/tag28.xml" ContentType="application/vnd.openxmlformats-officedocument.presentationml.tags+xml"/>
  <Override PartName="/ppt/notesSlides/notesSlide28.xml" ContentType="application/vnd.openxmlformats-officedocument.presentationml.notesSlide+xml"/>
  <Override PartName="/ppt/tags/tag29.xml" ContentType="application/vnd.openxmlformats-officedocument.presentationml.tags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sldIdLst>
    <p:sldId id="319" r:id="rId2"/>
    <p:sldId id="547" r:id="rId3"/>
    <p:sldId id="564" r:id="rId4"/>
    <p:sldId id="566" r:id="rId5"/>
    <p:sldId id="567" r:id="rId6"/>
    <p:sldId id="568" r:id="rId7"/>
    <p:sldId id="569" r:id="rId8"/>
    <p:sldId id="565" r:id="rId9"/>
    <p:sldId id="575" r:id="rId10"/>
    <p:sldId id="576" r:id="rId11"/>
    <p:sldId id="570" r:id="rId12"/>
    <p:sldId id="573" r:id="rId13"/>
    <p:sldId id="574" r:id="rId14"/>
    <p:sldId id="586" r:id="rId15"/>
    <p:sldId id="578" r:id="rId16"/>
    <p:sldId id="579" r:id="rId17"/>
    <p:sldId id="580" r:id="rId18"/>
    <p:sldId id="581" r:id="rId19"/>
    <p:sldId id="582" r:id="rId20"/>
    <p:sldId id="598" r:id="rId21"/>
    <p:sldId id="583" r:id="rId22"/>
    <p:sldId id="584" r:id="rId23"/>
    <p:sldId id="585" r:id="rId24"/>
    <p:sldId id="577" r:id="rId25"/>
    <p:sldId id="587" r:id="rId26"/>
    <p:sldId id="589" r:id="rId27"/>
    <p:sldId id="590" r:id="rId28"/>
    <p:sldId id="591" r:id="rId29"/>
    <p:sldId id="592" r:id="rId30"/>
    <p:sldId id="599" r:id="rId31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仿宋_GB2312" pitchFamily="49" charset="-122"/>
        <a:ea typeface="仿宋_GB2312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仿宋_GB2312" pitchFamily="49" charset="-122"/>
        <a:ea typeface="仿宋_GB2312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仿宋_GB2312" pitchFamily="49" charset="-122"/>
        <a:ea typeface="仿宋_GB2312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仿宋_GB2312" pitchFamily="49" charset="-122"/>
        <a:ea typeface="仿宋_GB2312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仿宋_GB2312" pitchFamily="49" charset="-122"/>
        <a:ea typeface="仿宋_GB2312" pitchFamily="49" charset="-122"/>
        <a:cs typeface="+mn-cs"/>
      </a:defRPr>
    </a:lvl5pPr>
    <a:lvl6pPr marL="2286000" algn="l" defTabSz="914400" rtl="0" eaLnBrk="1" latinLnBrk="0" hangingPunct="1">
      <a:defRPr sz="2000" b="1" kern="1200">
        <a:solidFill>
          <a:schemeClr val="tx1"/>
        </a:solidFill>
        <a:latin typeface="仿宋_GB2312" pitchFamily="49" charset="-122"/>
        <a:ea typeface="仿宋_GB2312" pitchFamily="49" charset="-122"/>
        <a:cs typeface="+mn-cs"/>
      </a:defRPr>
    </a:lvl6pPr>
    <a:lvl7pPr marL="2743200" algn="l" defTabSz="914400" rtl="0" eaLnBrk="1" latinLnBrk="0" hangingPunct="1">
      <a:defRPr sz="2000" b="1" kern="1200">
        <a:solidFill>
          <a:schemeClr val="tx1"/>
        </a:solidFill>
        <a:latin typeface="仿宋_GB2312" pitchFamily="49" charset="-122"/>
        <a:ea typeface="仿宋_GB2312" pitchFamily="49" charset="-122"/>
        <a:cs typeface="+mn-cs"/>
      </a:defRPr>
    </a:lvl7pPr>
    <a:lvl8pPr marL="3200400" algn="l" defTabSz="914400" rtl="0" eaLnBrk="1" latinLnBrk="0" hangingPunct="1">
      <a:defRPr sz="2000" b="1" kern="1200">
        <a:solidFill>
          <a:schemeClr val="tx1"/>
        </a:solidFill>
        <a:latin typeface="仿宋_GB2312" pitchFamily="49" charset="-122"/>
        <a:ea typeface="仿宋_GB2312" pitchFamily="49" charset="-122"/>
        <a:cs typeface="+mn-cs"/>
      </a:defRPr>
    </a:lvl8pPr>
    <a:lvl9pPr marL="3657600" algn="l" defTabSz="914400" rtl="0" eaLnBrk="1" latinLnBrk="0" hangingPunct="1">
      <a:defRPr sz="2000" b="1" kern="1200">
        <a:solidFill>
          <a:schemeClr val="tx1"/>
        </a:solidFill>
        <a:latin typeface="仿宋_GB2312" pitchFamily="49" charset="-122"/>
        <a:ea typeface="仿宋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FF0000"/>
    <a:srgbClr val="990000"/>
    <a:srgbClr val="FFFFCC"/>
    <a:srgbClr val="FFFF66"/>
    <a:srgbClr val="33CC33"/>
    <a:srgbClr val="CC00FF"/>
    <a:srgbClr val="FEE3D2"/>
    <a:srgbClr val="C04C04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86834" autoAdjust="0"/>
  </p:normalViewPr>
  <p:slideViewPr>
    <p:cSldViewPr>
      <p:cViewPr varScale="1">
        <p:scale>
          <a:sx n="99" d="100"/>
          <a:sy n="99" d="100"/>
        </p:scale>
        <p:origin x="1022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214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/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/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A202968-A12F-4FE4-8D44-D30AC87ADD91}" type="datetimeFigureOut">
              <a:rPr lang="zh-CN" altLang="en-US"/>
              <a:pPr>
                <a:defRPr/>
              </a:pPr>
              <a:t>2023/4/25</a:t>
            </a:fld>
            <a:endParaRPr lang="zh-CN" altLang="en-US"/>
          </a:p>
        </p:txBody>
      </p:sp>
      <p:sp>
        <p:nvSpPr>
          <p:cNvPr id="4" name="幻灯片图像占位符 3">
            <a:extLst/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/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/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/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775431AA-0E7E-4B48-8BFF-7B61E1422AA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6370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0563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6933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245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5131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7911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82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4286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1394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2394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1707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8825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889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398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8103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8279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3985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7812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0079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0672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3848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2155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665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865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104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277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9192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813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334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56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8">
            <a:extLst/>
          </p:cNvPr>
          <p:cNvSpPr>
            <a:spLocks noChangeArrowheads="1"/>
          </p:cNvSpPr>
          <p:nvPr userDrawn="1"/>
        </p:nvSpPr>
        <p:spPr bwMode="ltGray">
          <a:xfrm>
            <a:off x="0" y="6597650"/>
            <a:ext cx="9144000" cy="260350"/>
          </a:xfrm>
          <a:prstGeom prst="rect">
            <a:avLst/>
          </a:prstGeom>
          <a:solidFill>
            <a:srgbClr val="28498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1800" b="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rPr>
              <a:t>GRADUATE SCHOOL OF XIDIAN UNIVERSITY</a:t>
            </a:r>
            <a:endParaRPr lang="zh-CN" altLang="en-US" sz="1800" b="0">
              <a:solidFill>
                <a:schemeClr val="bg1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5" name="灯片编号占位符 5">
            <a:extLst/>
          </p:cNvPr>
          <p:cNvSpPr txBox="1">
            <a:spLocks/>
          </p:cNvSpPr>
          <p:nvPr userDrawn="1"/>
        </p:nvSpPr>
        <p:spPr>
          <a:xfrm>
            <a:off x="7019925" y="655320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algn="r" eaLnBrk="1" hangingPunct="1">
              <a:defRPr/>
            </a:pPr>
            <a:fld id="{1DF31B22-8973-4EFC-94CF-ECA29AE1F7D0}" type="slidenum">
              <a:rPr lang="zh-CN" altLang="en-US" sz="1400" smtClean="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rPr>
              <a:pPr algn="r" eaLnBrk="1" hangingPunct="1">
                <a:defRPr/>
              </a:pPr>
              <a:t>‹#›</a:t>
            </a:fld>
            <a:endParaRPr lang="zh-CN" altLang="en-US" sz="1400" smtClean="0">
              <a:solidFill>
                <a:schemeClr val="bg1"/>
              </a:solidFill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6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8">
            <a:extLst/>
          </p:cNvPr>
          <p:cNvSpPr>
            <a:spLocks noChangeArrowheads="1"/>
          </p:cNvSpPr>
          <p:nvPr userDrawn="1"/>
        </p:nvSpPr>
        <p:spPr bwMode="ltGray">
          <a:xfrm>
            <a:off x="0" y="6597650"/>
            <a:ext cx="9144000" cy="260350"/>
          </a:xfrm>
          <a:prstGeom prst="rect">
            <a:avLst/>
          </a:prstGeom>
          <a:solidFill>
            <a:srgbClr val="28498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1800" b="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rPr>
              <a:t>GRADUATE SCHOOL OF XIDIAN UNIVERSITY</a:t>
            </a:r>
            <a:endParaRPr lang="zh-CN" altLang="en-US" sz="1800" b="0">
              <a:solidFill>
                <a:schemeClr val="bg1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8" name="灯片编号占位符 5">
            <a:extLst/>
          </p:cNvPr>
          <p:cNvSpPr txBox="1">
            <a:spLocks/>
          </p:cNvSpPr>
          <p:nvPr userDrawn="1"/>
        </p:nvSpPr>
        <p:spPr>
          <a:xfrm>
            <a:off x="7019925" y="6553200"/>
            <a:ext cx="2133600" cy="365125"/>
          </a:xfrm>
          <a:prstGeom prst="rect">
            <a:avLst/>
          </a:prstGeom>
        </p:spPr>
        <p:txBody>
          <a:bodyPr anchor="ctr"/>
          <a:lstStyle>
            <a:lvl1pPr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algn="r" eaLnBrk="1" hangingPunct="1">
              <a:defRPr/>
            </a:pPr>
            <a:fld id="{6F980787-70AC-4EA4-9E72-81DF5C586621}" type="slidenum">
              <a:rPr lang="zh-CN" altLang="en-US" sz="1400" smtClean="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rPr>
              <a:pPr algn="r" eaLnBrk="1" hangingPunct="1">
                <a:defRPr/>
              </a:pPr>
              <a:t>‹#›</a:t>
            </a:fld>
            <a:endParaRPr lang="zh-CN" altLang="en-US" sz="1400" smtClean="0">
              <a:solidFill>
                <a:schemeClr val="bg1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9" name="日期占位符 2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2FC936-9101-40B4-81FB-5C8B5B68CA7C}" type="datetime1">
              <a:rPr lang="zh-CN" altLang="en-US"/>
              <a:pPr>
                <a:defRPr/>
              </a:pPr>
              <a:t>2023/4/25</a:t>
            </a:fld>
            <a:endParaRPr lang="zh-CN" altLang="en-US"/>
          </a:p>
        </p:txBody>
      </p:sp>
      <p:sp>
        <p:nvSpPr>
          <p:cNvPr id="10" name="页脚占位符 3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" name="灯片编号占位符 4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B32E0E-4A0F-4DFA-9A92-97DD5339E61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89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D3420B-D0AF-4AB4-90F8-FC4FF80E4987}" type="datetime1">
              <a:rPr lang="zh-CN" altLang="en-US"/>
              <a:pPr>
                <a:defRPr/>
              </a:pPr>
              <a:t>2023/4/25</a:t>
            </a:fld>
            <a:endParaRPr lang="zh-CN" altLang="en-US"/>
          </a:p>
        </p:txBody>
      </p:sp>
      <p:sp>
        <p:nvSpPr>
          <p:cNvPr id="6" name="页脚占位符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A4736F-15C1-4CEB-9852-59E4EBD1EF8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4261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30BB5B-145C-419F-8A7D-F1FC09DE92EC}" type="datetime1">
              <a:rPr lang="zh-CN" altLang="en-US"/>
              <a:pPr>
                <a:defRPr/>
              </a:pPr>
              <a:t>2023/4/25</a:t>
            </a:fld>
            <a:endParaRPr lang="zh-CN" altLang="en-US"/>
          </a:p>
        </p:txBody>
      </p:sp>
      <p:sp>
        <p:nvSpPr>
          <p:cNvPr id="5" name="页脚占位符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87881E-9B02-4893-B5C9-A984691B5AE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4276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B6A2B7-AD0A-4780-BBF8-9287ACF66C9C}" type="datetime1">
              <a:rPr lang="zh-CN" altLang="en-US"/>
              <a:pPr>
                <a:defRPr/>
              </a:pPr>
              <a:t>2023/4/25</a:t>
            </a:fld>
            <a:endParaRPr lang="zh-CN" altLang="en-US"/>
          </a:p>
        </p:txBody>
      </p:sp>
      <p:sp>
        <p:nvSpPr>
          <p:cNvPr id="5" name="页脚占位符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047927-14BB-4FFE-93DF-9E20ECBE13A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881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8">
            <a:extLst/>
          </p:cNvPr>
          <p:cNvSpPr>
            <a:spLocks noChangeArrowheads="1"/>
          </p:cNvSpPr>
          <p:nvPr userDrawn="1"/>
        </p:nvSpPr>
        <p:spPr bwMode="ltGray">
          <a:xfrm>
            <a:off x="0" y="6597650"/>
            <a:ext cx="9144000" cy="260350"/>
          </a:xfrm>
          <a:prstGeom prst="rect">
            <a:avLst/>
          </a:prstGeom>
          <a:solidFill>
            <a:srgbClr val="28498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1800" b="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rPr>
              <a:t>GRADUATE SCHOOL OF XIDIAN UNIVERSITY</a:t>
            </a:r>
            <a:endParaRPr lang="zh-CN" altLang="en-US" sz="1800" b="0">
              <a:solidFill>
                <a:schemeClr val="bg1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" name="灯片编号占位符 5">
            <a:extLst/>
          </p:cNvPr>
          <p:cNvSpPr txBox="1">
            <a:spLocks/>
          </p:cNvSpPr>
          <p:nvPr userDrawn="1"/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algn="r" eaLnBrk="1" hangingPunct="1">
              <a:defRPr/>
            </a:pPr>
            <a:fld id="{B078231B-CF02-46B2-86EB-9D46AE937C94}" type="slidenum">
              <a:rPr lang="zh-CN" altLang="en-US" sz="1400" smtClean="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rPr>
              <a:pPr algn="r" eaLnBrk="1" hangingPunct="1">
                <a:defRPr/>
              </a:pPr>
              <a:t>‹#›</a:t>
            </a:fld>
            <a:endParaRPr lang="zh-CN" altLang="en-US" sz="1400" smtClean="0">
              <a:solidFill>
                <a:schemeClr val="bg1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5" name="日期占位符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D5BFCF-3408-4F18-9FB0-893381C24863}" type="datetime1">
              <a:rPr lang="zh-CN" altLang="en-US"/>
              <a:pPr>
                <a:defRPr/>
              </a:pPr>
              <a:t>2023/4/25</a:t>
            </a:fld>
            <a:endParaRPr lang="zh-CN" altLang="en-US"/>
          </a:p>
        </p:txBody>
      </p:sp>
      <p:sp>
        <p:nvSpPr>
          <p:cNvPr id="6" name="页脚占位符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8664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F74909-3C41-4097-BBAA-8B7D3EAD58CF}" type="datetime1">
              <a:rPr lang="zh-CN" altLang="en-US"/>
              <a:pPr>
                <a:defRPr/>
              </a:pPr>
              <a:t>2023/4/25</a:t>
            </a:fld>
            <a:endParaRPr lang="zh-CN" altLang="en-US"/>
          </a:p>
        </p:txBody>
      </p:sp>
      <p:sp>
        <p:nvSpPr>
          <p:cNvPr id="5" name="页脚占位符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5C338C-E8F9-4BC5-BEFF-77D1C3A691E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997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95C567-7838-489D-8409-7066312DEDDB}" type="datetime1">
              <a:rPr lang="zh-CN" altLang="en-US"/>
              <a:pPr>
                <a:defRPr/>
              </a:pPr>
              <a:t>2023/4/25</a:t>
            </a:fld>
            <a:endParaRPr lang="zh-CN" altLang="en-US"/>
          </a:p>
        </p:txBody>
      </p:sp>
      <p:sp>
        <p:nvSpPr>
          <p:cNvPr id="5" name="页脚占位符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B13300-D6D1-41CA-A125-F183E322BAA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636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57A0B7-412A-4E80-AE82-1B0A13BD0216}" type="datetime1">
              <a:rPr lang="zh-CN" altLang="en-US"/>
              <a:pPr>
                <a:defRPr/>
              </a:pPr>
              <a:t>2023/4/25</a:t>
            </a:fld>
            <a:endParaRPr lang="zh-CN" altLang="en-US"/>
          </a:p>
        </p:txBody>
      </p:sp>
      <p:sp>
        <p:nvSpPr>
          <p:cNvPr id="6" name="页脚占位符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A2CC0A-A4D4-4F43-AC6D-BAE94F0BB94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299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74D219-8AE8-47C3-BA28-FA55640F2FD7}" type="datetime1">
              <a:rPr lang="zh-CN" altLang="en-US"/>
              <a:pPr>
                <a:defRPr/>
              </a:pPr>
              <a:t>2023/4/25</a:t>
            </a:fld>
            <a:endParaRPr lang="zh-CN" altLang="en-US"/>
          </a:p>
        </p:txBody>
      </p:sp>
      <p:sp>
        <p:nvSpPr>
          <p:cNvPr id="8" name="页脚占位符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17308-9844-486A-AAAA-F4B173CC9A2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133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3A11B6-5D75-4785-A980-3C3F7FF01FDB}" type="datetime1">
              <a:rPr lang="zh-CN" altLang="en-US"/>
              <a:pPr>
                <a:defRPr/>
              </a:pPr>
              <a:t>2023/4/25</a:t>
            </a:fld>
            <a:endParaRPr lang="zh-CN" altLang="en-US"/>
          </a:p>
        </p:txBody>
      </p:sp>
      <p:sp>
        <p:nvSpPr>
          <p:cNvPr id="4" name="页脚占位符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6A252F-32F5-4947-A1EC-BB47BBD025F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479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7E4504-F22F-4CEF-9F66-8F56FAF72378}" type="datetime1">
              <a:rPr lang="zh-CN" altLang="en-US"/>
              <a:pPr>
                <a:defRPr/>
              </a:pPr>
              <a:t>2023/4/25</a:t>
            </a:fld>
            <a:endParaRPr lang="zh-CN" altLang="en-US"/>
          </a:p>
        </p:txBody>
      </p:sp>
      <p:sp>
        <p:nvSpPr>
          <p:cNvPr id="3" name="页脚占位符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B54EFB-1DA4-4A7B-BF17-8DEF39A36DC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557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C997C2-48D7-4C4F-9CE6-76B99AEE7154}" type="datetime1">
              <a:rPr lang="zh-CN" altLang="en-US"/>
              <a:pPr>
                <a:defRPr/>
              </a:pPr>
              <a:t>2023/4/25</a:t>
            </a:fld>
            <a:endParaRPr lang="zh-CN" altLang="en-US"/>
          </a:p>
        </p:txBody>
      </p:sp>
      <p:sp>
        <p:nvSpPr>
          <p:cNvPr id="6" name="页脚占位符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CE282F-16C3-40A0-96BD-78729231EC9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92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>
            <a:extLst/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92FB4D6-7C32-44E5-8E20-43AC0654A7FC}" type="datetime1">
              <a:rPr lang="zh-CN" altLang="en-US"/>
              <a:pPr>
                <a:defRPr/>
              </a:pPr>
              <a:t>2023/4/25</a:t>
            </a:fld>
            <a:endParaRPr lang="zh-CN" altLang="en-US"/>
          </a:p>
        </p:txBody>
      </p:sp>
      <p:sp>
        <p:nvSpPr>
          <p:cNvPr id="5" name="页脚占位符 4">
            <a:extLst/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b="0">
                <a:solidFill>
                  <a:srgbClr val="898989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/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solidFill>
                  <a:srgbClr val="898989"/>
                </a:solidFill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60113325-0AB1-4A35-A860-0D1149D7B84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1031" name="图片 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灯片编号占位符 5">
            <a:extLst/>
          </p:cNvPr>
          <p:cNvSpPr txBox="1">
            <a:spLocks/>
          </p:cNvSpPr>
          <p:nvPr/>
        </p:nvSpPr>
        <p:spPr bwMode="auto">
          <a:xfrm>
            <a:off x="7019925" y="65532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9pPr>
          </a:lstStyle>
          <a:p>
            <a:pPr algn="r" eaLnBrk="1" hangingPunct="1">
              <a:defRPr/>
            </a:pPr>
            <a:endParaRPr lang="en-US" altLang="zh-CN" sz="1400">
              <a:solidFill>
                <a:schemeClr val="bg1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033" name="Rectangle 18">
            <a:extLst/>
          </p:cNvPr>
          <p:cNvSpPr>
            <a:spLocks noChangeArrowheads="1"/>
          </p:cNvSpPr>
          <p:nvPr/>
        </p:nvSpPr>
        <p:spPr bwMode="ltGray">
          <a:xfrm>
            <a:off x="0" y="6524625"/>
            <a:ext cx="9144000" cy="360363"/>
          </a:xfrm>
          <a:prstGeom prst="rect">
            <a:avLst/>
          </a:prstGeom>
          <a:solidFill>
            <a:srgbClr val="28498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1"/>
          <a:lstStyle>
            <a:lvl1pPr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algn="r" eaLnBrk="1" hangingPunct="1">
              <a:defRPr/>
            </a:pPr>
            <a:r>
              <a:rPr lang="zh-CN" altLang="en-US" sz="2200" b="0">
                <a:solidFill>
                  <a:schemeClr val="bg1"/>
                </a:solidFill>
                <a:latin typeface="Arial" charset="0"/>
                <a:ea typeface="黑体" pitchFamily="49" charset="-122"/>
              </a:rPr>
              <a:t>                                                                     </a:t>
            </a:r>
            <a:endParaRPr lang="zh-CN" altLang="en-US" sz="1800" b="0">
              <a:solidFill>
                <a:schemeClr val="bg1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034" name="Line 27"/>
          <p:cNvSpPr>
            <a:spLocks noChangeShapeType="1"/>
          </p:cNvSpPr>
          <p:nvPr/>
        </p:nvSpPr>
        <p:spPr bwMode="auto">
          <a:xfrm>
            <a:off x="2700338" y="231775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035" name="Group 28"/>
          <p:cNvGrpSpPr>
            <a:grpSpLocks/>
          </p:cNvGrpSpPr>
          <p:nvPr/>
        </p:nvGrpSpPr>
        <p:grpSpPr bwMode="auto">
          <a:xfrm>
            <a:off x="2771775" y="3175"/>
            <a:ext cx="2895600" cy="914400"/>
            <a:chOff x="1200" y="1008"/>
            <a:chExt cx="1824" cy="576"/>
          </a:xfrm>
        </p:grpSpPr>
        <p:sp>
          <p:nvSpPr>
            <p:cNvPr id="1037" name="矩形 38">
              <a:extLst/>
            </p:cNvPr>
            <p:cNvSpPr>
              <a:spLocks noChangeArrowheads="1"/>
            </p:cNvSpPr>
            <p:nvPr/>
          </p:nvSpPr>
          <p:spPr bwMode="auto">
            <a:xfrm>
              <a:off x="1206" y="1008"/>
              <a:ext cx="1818" cy="5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800">
                  <a:latin typeface="黑体" pitchFamily="49" charset="-122"/>
                  <a:ea typeface="黑体" pitchFamily="49" charset="-122"/>
                </a:rPr>
                <a:t>    </a:t>
              </a:r>
            </a:p>
            <a:p>
              <a:pPr eaLnBrk="1" hangingPunct="1">
                <a:defRPr/>
              </a:pPr>
              <a:r>
                <a:rPr lang="zh-CN" altLang="en-US" sz="1800">
                  <a:latin typeface="黑体" pitchFamily="49" charset="-122"/>
                  <a:ea typeface="黑体" pitchFamily="49" charset="-122"/>
                </a:rPr>
                <a:t>    空间科学与技术学院</a:t>
              </a:r>
            </a:p>
            <a:p>
              <a:pPr eaLnBrk="1" hangingPunct="1">
                <a:defRPr/>
              </a:pPr>
              <a:r>
                <a:rPr lang="en-US" altLang="zh-CN" sz="900">
                  <a:latin typeface="Times New Roman" pitchFamily="18" charset="0"/>
                  <a:ea typeface="黑体" pitchFamily="49" charset="-122"/>
                </a:rPr>
                <a:t>               School of Aerospace Science and Technology</a:t>
              </a:r>
            </a:p>
            <a:p>
              <a:pPr eaLnBrk="1" hangingPunct="1">
                <a:defRPr/>
              </a:pPr>
              <a:endParaRPr lang="en-US" altLang="zh-CN" sz="90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1038" name="Picture 30" descr="徽标1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1133"/>
              <a:ext cx="311" cy="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灯片编号占位符 5">
            <a:extLst/>
          </p:cNvPr>
          <p:cNvSpPr txBox="1">
            <a:spLocks/>
          </p:cNvSpPr>
          <p:nvPr/>
        </p:nvSpPr>
        <p:spPr>
          <a:xfrm>
            <a:off x="7010400" y="6519863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algn="r" eaLnBrk="1" hangingPunct="1">
              <a:defRPr/>
            </a:pPr>
            <a:fld id="{53159542-40B9-47CF-9A18-DF6F13051553}" type="slidenum">
              <a:rPr lang="zh-CN" altLang="en-US" sz="1400" smtClean="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rPr>
              <a:pPr algn="r" eaLnBrk="1" hangingPunct="1">
                <a:defRPr/>
              </a:pPr>
              <a:t>‹#›</a:t>
            </a:fld>
            <a:endParaRPr lang="zh-CN" altLang="en-US" sz="1400" smtClean="0">
              <a:solidFill>
                <a:schemeClr val="bg1"/>
              </a:solidFill>
              <a:latin typeface="Times New Roman" pitchFamily="18" charset="0"/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9" r:id="rId1"/>
    <p:sldLayoutId id="2147484290" r:id="rId2"/>
    <p:sldLayoutId id="2147484279" r:id="rId3"/>
    <p:sldLayoutId id="2147484280" r:id="rId4"/>
    <p:sldLayoutId id="2147484281" r:id="rId5"/>
    <p:sldLayoutId id="2147484282" r:id="rId6"/>
    <p:sldLayoutId id="2147484283" r:id="rId7"/>
    <p:sldLayoutId id="2147484284" r:id="rId8"/>
    <p:sldLayoutId id="2147484285" r:id="rId9"/>
    <p:sldLayoutId id="2147484286" r:id="rId10"/>
    <p:sldLayoutId id="2147484287" r:id="rId11"/>
    <p:sldLayoutId id="2147484288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41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Relationship Id="rId6" Type="http://schemas.microsoft.com/office/2007/relationships/hdphoto" Target="../media/hdphoto1.wdp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4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5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6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notesSlide" Target="../notesSlides/notesSlide29.xml"/><Relationship Id="rId7" Type="http://schemas.microsoft.com/office/2007/relationships/hdphoto" Target="../media/hdphoto2.wdp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9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41.jpeg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2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6" Type="http://schemas.openxmlformats.org/officeDocument/2006/relationships/image" Target="../media/image11.jpeg"/><Relationship Id="rId5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253231" y="1324000"/>
            <a:ext cx="8065269" cy="2372394"/>
          </a:xfrm>
        </p:spPr>
        <p:txBody>
          <a:bodyPr/>
          <a:lstStyle/>
          <a:p>
            <a:pPr algn="ctr">
              <a:defRPr/>
            </a:pPr>
            <a:r>
              <a:rPr lang="zh-CN" altLang="en-US" sz="60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航天电子系统设计</a:t>
            </a:r>
            <a:r>
              <a:rPr lang="en-US" altLang="zh-CN" sz="60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/>
            </a:r>
            <a:br>
              <a:rPr lang="en-US" altLang="zh-CN" sz="60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</a:br>
            <a:r>
              <a:rPr lang="en-US" altLang="zh-CN" sz="60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           </a:t>
            </a:r>
            <a:r>
              <a:rPr lang="en-US" altLang="zh-CN" sz="28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----</a:t>
            </a:r>
            <a:r>
              <a:rPr lang="zh-CN" altLang="en-US" sz="28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基本防护法</a:t>
            </a:r>
            <a:endParaRPr lang="zh-CN" altLang="en-US" sz="2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099" name="灯片编号占位符 3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fld id="{5CA15F17-FC48-4ED6-8880-9AD1FFCCED90}" type="slidenum">
              <a:rPr lang="zh-CN" altLang="en-US" sz="1200" b="0" smtClean="0">
                <a:solidFill>
                  <a:srgbClr val="898989"/>
                </a:solidFill>
                <a:latin typeface="Calibri" pitchFamily="34" charset="0"/>
                <a:ea typeface="宋体" charset="-122"/>
              </a:rPr>
              <a:pPr/>
              <a:t>1</a:t>
            </a:fld>
            <a:endParaRPr lang="zh-CN" altLang="en-US" sz="1200" b="0" smtClean="0">
              <a:solidFill>
                <a:srgbClr val="898989"/>
              </a:solidFill>
              <a:latin typeface="Calibri" pitchFamily="34" charset="0"/>
              <a:ea typeface="宋体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60375" y="3859460"/>
            <a:ext cx="5286375" cy="1588"/>
          </a:xfrm>
          <a:prstGeom prst="line">
            <a:avLst/>
          </a:prstGeom>
          <a:ln w="190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3960813" y="3858319"/>
            <a:ext cx="4572000" cy="158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  <p:sp>
        <p:nvSpPr>
          <p:cNvPr id="8" name="标题 1">
            <a:extLst/>
          </p:cNvPr>
          <p:cNvSpPr txBox="1">
            <a:spLocks/>
          </p:cNvSpPr>
          <p:nvPr/>
        </p:nvSpPr>
        <p:spPr bwMode="auto">
          <a:xfrm>
            <a:off x="2411760" y="4548469"/>
            <a:ext cx="4601112" cy="743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>
              <a:defRPr/>
            </a:pPr>
            <a:r>
              <a:rPr lang="zh-CN" altLang="en-US" sz="3600" dirty="0" smtClean="0">
                <a:latin typeface="黑体" pitchFamily="49" charset="-122"/>
                <a:ea typeface="黑体" pitchFamily="49" charset="-122"/>
              </a:rPr>
              <a:t>空间科学与技术学院</a:t>
            </a:r>
            <a:endParaRPr lang="zh-CN" altLang="en-US" sz="1400" dirty="0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57"/>
    </mc:Choice>
    <mc:Fallback xmlns="">
      <p:transition spd="slow" advTm="14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s://gimg2.baidu.com/image_search/src=http%3A%2F%2Fwww.arioncommunications.com%2Fwp-content%2Fuploads%2F2013%2F05%2FPatchPanel.jpg&amp;refer=http%3A%2F%2Fwww.arioncommunications.com&amp;app=2002&amp;size=f9999,10000&amp;q=a80&amp;n=0&amp;g=0n&amp;fmt=auto?sec=1651751034&amp;t=28ffdc1ae3791071a96f9342e4cbfe6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196752"/>
            <a:ext cx="3022054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gimg2.baidu.com/image_search/src=http%3A%2F%2Fimg.mp.itc.cn%2Fupload%2F20170704%2F7d9cb2ce417348668fe6ed1f9248aaef_th.jpg&amp;refer=http%3A%2F%2Fimg.mp.itc.cn&amp;app=2002&amp;size=f9999,10000&amp;q=a80&amp;n=0&amp;g=0n&amp;fmt=auto?sec=1651751053&amp;t=b4e50dc1c56fac080a0d5d6dc34636e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196752"/>
            <a:ext cx="3168352" cy="210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6" b="11822"/>
          <a:stretch/>
        </p:blipFill>
        <p:spPr bwMode="auto">
          <a:xfrm>
            <a:off x="4932040" y="4069430"/>
            <a:ext cx="3289646" cy="2058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297189" y="4200467"/>
            <a:ext cx="51717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定制线缆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51520" y="1284890"/>
            <a:ext cx="80041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标准线缆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2" t="11485" b="17191"/>
          <a:stretch/>
        </p:blipFill>
        <p:spPr bwMode="auto">
          <a:xfrm>
            <a:off x="1331641" y="4069430"/>
            <a:ext cx="3022054" cy="1942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5559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3" descr="045"/>
          <p:cNvPicPr>
            <a:picLocks noChangeAspect="1" noChangeArrowheads="1"/>
          </p:cNvPicPr>
          <p:nvPr/>
        </p:nvPicPr>
        <p:blipFill>
          <a:blip r:embed="rId4">
            <a:lum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14"/>
          <a:stretch>
            <a:fillRect/>
          </a:stretch>
        </p:blipFill>
        <p:spPr bwMode="auto">
          <a:xfrm>
            <a:off x="251594" y="1844824"/>
            <a:ext cx="3024187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 descr="046"/>
          <p:cNvPicPr>
            <a:picLocks noChangeAspect="1" noChangeArrowheads="1"/>
          </p:cNvPicPr>
          <p:nvPr/>
        </p:nvPicPr>
        <p:blipFill>
          <a:blip r:embed="rId5">
            <a:lum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61"/>
          <a:stretch>
            <a:fillRect/>
          </a:stretch>
        </p:blipFill>
        <p:spPr bwMode="auto">
          <a:xfrm>
            <a:off x="5004569" y="1700362"/>
            <a:ext cx="2232025" cy="110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047"/>
          <p:cNvPicPr>
            <a:picLocks noChangeAspect="1" noChangeArrowheads="1"/>
          </p:cNvPicPr>
          <p:nvPr/>
        </p:nvPicPr>
        <p:blipFill>
          <a:blip r:embed="rId6">
            <a:lum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61" b="21466"/>
          <a:stretch>
            <a:fillRect/>
          </a:stretch>
        </p:blipFill>
        <p:spPr bwMode="auto">
          <a:xfrm>
            <a:off x="180156" y="3211662"/>
            <a:ext cx="3097213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054"/>
          <p:cNvPicPr>
            <a:picLocks noChangeAspect="1" noChangeArrowheads="1"/>
          </p:cNvPicPr>
          <p:nvPr/>
        </p:nvPicPr>
        <p:blipFill>
          <a:blip r:embed="rId7">
            <a:lum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9" t="17885"/>
          <a:stretch>
            <a:fillRect/>
          </a:stretch>
        </p:blipFill>
        <p:spPr bwMode="auto">
          <a:xfrm>
            <a:off x="324619" y="4580087"/>
            <a:ext cx="2736850" cy="143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050"/>
          <p:cNvPicPr>
            <a:picLocks noChangeAspect="1" noChangeArrowheads="1"/>
          </p:cNvPicPr>
          <p:nvPr/>
        </p:nvPicPr>
        <p:blipFill>
          <a:blip r:embed="rId8">
            <a:lum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0" t="4050" r="5278"/>
          <a:stretch>
            <a:fillRect/>
          </a:stretch>
        </p:blipFill>
        <p:spPr bwMode="auto">
          <a:xfrm>
            <a:off x="4860106" y="4580087"/>
            <a:ext cx="2447925" cy="173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3275781" y="1700362"/>
            <a:ext cx="165735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平行双线</a:t>
            </a: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：串扰大，仅用于短距离强信号传输（如无屏蔽扁平电缆的传输距离一般不应超过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20cm</a:t>
            </a: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3348806" y="3279924"/>
            <a:ext cx="158432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双绞线</a:t>
            </a: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：可抑制串扰，成本低，抵抗低频磁场噪声能力强，高频损耗较大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3275781" y="4869012"/>
            <a:ext cx="158432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同轴电缆</a:t>
            </a: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：能抑制电场和磁场干扰，高频损耗小，适合传送高速信号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7427077" y="1818455"/>
            <a:ext cx="108108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带屏蔽的平行双线</a:t>
            </a: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：优于平行双线</a:t>
            </a:r>
          </a:p>
        </p:txBody>
      </p:sp>
      <p:pic>
        <p:nvPicPr>
          <p:cNvPr id="12" name="Picture 12" descr="049"/>
          <p:cNvPicPr>
            <a:picLocks noChangeAspect="1" noChangeArrowheads="1"/>
          </p:cNvPicPr>
          <p:nvPr/>
        </p:nvPicPr>
        <p:blipFill>
          <a:blip r:embed="rId9">
            <a:lum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93" r="18945"/>
          <a:stretch>
            <a:fillRect/>
          </a:stretch>
        </p:blipFill>
        <p:spPr bwMode="auto">
          <a:xfrm>
            <a:off x="4933131" y="2995762"/>
            <a:ext cx="2374900" cy="1306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7381056" y="3284687"/>
            <a:ext cx="15113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带屏蔽的双绞线</a:t>
            </a: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：优于双绞线</a:t>
            </a: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7332005" y="4869012"/>
            <a:ext cx="1548507" cy="95410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双重屏蔽双芯同轴电缆</a:t>
            </a: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：抗干扰性和高速传输特性良好，成本高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468115" y="942161"/>
            <a:ext cx="1727621" cy="424732"/>
          </a:xfrm>
          <a:prstGeom prst="rect">
            <a:avLst/>
          </a:prstGeom>
          <a:solidFill>
            <a:srgbClr val="7030A0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dirty="0" smtClean="0">
                <a:solidFill>
                  <a:srgbClr val="FFFF00"/>
                </a:solidFill>
              </a:rPr>
              <a:t>电缆导线分类</a:t>
            </a:r>
            <a:endParaRPr lang="zh-CN" altLang="en-US" sz="1800" dirty="0">
              <a:solidFill>
                <a:srgbClr val="FFFF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51594" y="3085357"/>
            <a:ext cx="3024187" cy="121691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51594" y="4656287"/>
            <a:ext cx="3024187" cy="150901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858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航天电子系统设计</a:t>
            </a:r>
            <a:endParaRPr lang="zh-CN" altLang="en-US" sz="2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3" descr="04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2"/>
          <a:stretch>
            <a:fillRect/>
          </a:stretch>
        </p:blipFill>
        <p:spPr bwMode="auto">
          <a:xfrm>
            <a:off x="107504" y="1412776"/>
            <a:ext cx="6769100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 descr="04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" t="7658" r="2975" b="20833"/>
          <a:stretch>
            <a:fillRect/>
          </a:stretch>
        </p:blipFill>
        <p:spPr bwMode="auto">
          <a:xfrm>
            <a:off x="323404" y="3860701"/>
            <a:ext cx="6264275" cy="165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50379" y="3213001"/>
            <a:ext cx="61944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双绞线发射干扰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：在被干扰线中所感应出的噪声电流，在双绞线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各节之间是反向的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，故相互抵消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3923854" y="1052413"/>
            <a:ext cx="719138" cy="274638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信号线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H="1" flipV="1">
            <a:off x="4500117" y="5013226"/>
            <a:ext cx="576262" cy="64770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268092" y="1052413"/>
            <a:ext cx="1079500" cy="274638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信号回馈线</a:t>
            </a:r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>
            <a:off x="3347592" y="1268313"/>
            <a:ext cx="144462" cy="360363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2195067" y="5660926"/>
            <a:ext cx="1079500" cy="274637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信号回馈线</a:t>
            </a:r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 flipV="1">
            <a:off x="3276154" y="5445026"/>
            <a:ext cx="863600" cy="21590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5169153" y="5630763"/>
            <a:ext cx="719137" cy="274637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信号线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250379" y="5935759"/>
            <a:ext cx="64817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双绞线接收干扰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：噪声电流产生的磁力线在相邻的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双绞线各节之间也是反向的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，故也相互抵消</a:t>
            </a:r>
          </a:p>
        </p:txBody>
      </p:sp>
      <p:sp>
        <p:nvSpPr>
          <p:cNvPr id="14" name="Text Box 15"/>
          <p:cNvSpPr txBox="1">
            <a:spLocks noChangeArrowheads="1"/>
          </p:cNvSpPr>
          <p:nvPr/>
        </p:nvSpPr>
        <p:spPr bwMode="auto">
          <a:xfrm>
            <a:off x="6876604" y="2856601"/>
            <a:ext cx="2015876" cy="1865126"/>
          </a:xfrm>
          <a:prstGeom prst="rect">
            <a:avLst/>
          </a:prstGeom>
          <a:noFill/>
          <a:ln w="22225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60000"/>
              </a:lnSpc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双绞线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自身结构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可以抵消外部磁场产生的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磁通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或者自身产生的</a:t>
            </a:r>
            <a:r>
              <a:rPr lang="zh-CN" altLang="en-US" sz="1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磁通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 flipH="1">
            <a:off x="3634929" y="1412776"/>
            <a:ext cx="360363" cy="576262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250379" y="921369"/>
            <a:ext cx="1799977" cy="424732"/>
          </a:xfrm>
          <a:prstGeom prst="rect">
            <a:avLst/>
          </a:prstGeom>
          <a:solidFill>
            <a:srgbClr val="7030A0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dirty="0" smtClean="0">
                <a:solidFill>
                  <a:srgbClr val="FFFF00"/>
                </a:solidFill>
              </a:rPr>
              <a:t>双绞线感应原理</a:t>
            </a:r>
            <a:endParaRPr lang="zh-CN" altLang="en-US" sz="1800" dirty="0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127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4" y="1338052"/>
            <a:ext cx="5325915" cy="18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4" y="3209402"/>
            <a:ext cx="5325915" cy="202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15"/>
          <p:cNvSpPr txBox="1">
            <a:spLocks noChangeArrowheads="1"/>
          </p:cNvSpPr>
          <p:nvPr/>
        </p:nvSpPr>
        <p:spPr bwMode="auto">
          <a:xfrm>
            <a:off x="470147" y="921495"/>
            <a:ext cx="3309765" cy="424732"/>
          </a:xfrm>
          <a:prstGeom prst="rect">
            <a:avLst/>
          </a:prstGeom>
          <a:solidFill>
            <a:srgbClr val="7030A0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dirty="0" smtClean="0">
                <a:solidFill>
                  <a:srgbClr val="FFFF00"/>
                </a:solidFill>
              </a:rPr>
              <a:t>双绞线</a:t>
            </a:r>
            <a:r>
              <a:rPr lang="en-US" altLang="zh-CN" sz="1800" dirty="0" smtClean="0">
                <a:solidFill>
                  <a:srgbClr val="FFFF00"/>
                </a:solidFill>
              </a:rPr>
              <a:t>---</a:t>
            </a:r>
            <a:r>
              <a:rPr lang="zh-CN" altLang="en-US" sz="1800" dirty="0" smtClean="0">
                <a:solidFill>
                  <a:srgbClr val="FFFF00"/>
                </a:solidFill>
              </a:rPr>
              <a:t>平行线感应原理对比</a:t>
            </a:r>
            <a:endParaRPr lang="zh-CN" altLang="en-US" sz="1800" dirty="0">
              <a:solidFill>
                <a:srgbClr val="FFFF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5536" y="5517232"/>
            <a:ext cx="8640960" cy="584775"/>
          </a:xfrm>
          <a:prstGeom prst="rect">
            <a:avLst/>
          </a:prstGeom>
          <a:ln w="15875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60000"/>
              </a:lnSpc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双绞线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减少电流与其回路构成的环路面积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，形成对低频干扰的有效抑制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645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" name="Rectangle 6"/>
          <p:cNvSpPr txBox="1">
            <a:spLocks noChangeArrowheads="1"/>
          </p:cNvSpPr>
          <p:nvPr/>
        </p:nvSpPr>
        <p:spPr bwMode="auto">
          <a:xfrm>
            <a:off x="392875" y="1751434"/>
            <a:ext cx="8064500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>
              <a:lnSpc>
                <a:spcPct val="170000"/>
              </a:lnSpc>
            </a:pPr>
            <a:r>
              <a:rPr lang="zh-CN" altLang="en-US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单位长度的双绞数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1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越大或者双绞线的节距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l/n</a:t>
            </a:r>
            <a:r>
              <a:rPr lang="zh-CN" altLang="en-US" sz="1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zh-CN" altLang="en-US" sz="1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为总线长）越小</a:t>
            </a:r>
            <a:r>
              <a:rPr lang="zh-CN" altLang="en-US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，则其抗干扰效果越好，但会受到电缆外套尺寸以及线径的制约。要获得良好的效果，一般每米</a:t>
            </a:r>
            <a:r>
              <a:rPr lang="en-US" altLang="zh-CN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绞</a:t>
            </a:r>
          </a:p>
          <a:p>
            <a:pPr lvl="1" eaLnBrk="1" hangingPunct="1">
              <a:lnSpc>
                <a:spcPct val="170000"/>
              </a:lnSpc>
            </a:pPr>
            <a:r>
              <a:rPr lang="zh-CN" altLang="en-US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使用频率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zh-CN" altLang="en-US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频率越低</a:t>
            </a:r>
            <a:r>
              <a:rPr lang="zh-CN" altLang="en-US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，磁场干扰的影响越大，使用双绞线的抗干扰效果越好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660" y="4530503"/>
            <a:ext cx="5545137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987824" y="5527453"/>
            <a:ext cx="3384376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双绞线抗干扰效果的计算公式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39354" y="4365104"/>
            <a:ext cx="792088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39354" y="970483"/>
            <a:ext cx="3518912" cy="615553"/>
          </a:xfrm>
          <a:prstGeom prst="rect">
            <a:avLst/>
          </a:prstGeom>
          <a:solidFill>
            <a:srgbClr val="7030A0"/>
          </a:solidFill>
        </p:spPr>
        <p:txBody>
          <a:bodyPr wrap="none">
            <a:spAutoFit/>
          </a:bodyPr>
          <a:lstStyle/>
          <a:p>
            <a:pPr eaLnBrk="1" hangingPunct="1">
              <a:lnSpc>
                <a:spcPct val="170000"/>
              </a:lnSpc>
            </a:pPr>
            <a:r>
              <a:rPr lang="zh-CN" altLang="en-US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双绞线抗干扰效果的影响因素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851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" name="页脚占位符 2"/>
          <p:cNvSpPr txBox="1">
            <a:spLocks noGrp="1" noChangeArrowheads="1"/>
          </p:cNvSpPr>
          <p:nvPr/>
        </p:nvSpPr>
        <p:spPr bwMode="auto">
          <a:xfrm>
            <a:off x="-317822" y="5784520"/>
            <a:ext cx="5699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fld id="{A7716E46-0C9D-4D44-93C8-86FE31D776D1}" type="slidenum">
              <a:rPr lang="en-US" altLang="zh-CN" sz="1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t>15</a:t>
            </a:fld>
            <a:endParaRPr lang="en-US" altLang="zh-CN" sz="10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4872379" y="3564624"/>
            <a:ext cx="3673475" cy="156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双绞线不正确用法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：用双绞线中一条线作为一条通道的信号线，另一条线作为另一条通道的信号线，信号电流从地线返回。这实际上是将双绞线作为作为两根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非平衡信号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线使用</a:t>
            </a:r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429000"/>
            <a:ext cx="4248150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1" descr="10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65" y="2163763"/>
            <a:ext cx="4248150" cy="12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12"/>
          <p:cNvSpPr txBox="1">
            <a:spLocks noChangeArrowheads="1"/>
          </p:cNvSpPr>
          <p:nvPr/>
        </p:nvSpPr>
        <p:spPr bwMode="auto">
          <a:xfrm>
            <a:off x="4800942" y="2297799"/>
            <a:ext cx="3995737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双绞线正确用法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：双绞线中的一条线作为信号线，另一条作为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信号回馈线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，即双绞线作为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平衡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信号线使用</a:t>
            </a:r>
          </a:p>
        </p:txBody>
      </p:sp>
      <p:sp>
        <p:nvSpPr>
          <p:cNvPr id="9" name="矩形 8"/>
          <p:cNvSpPr/>
          <p:nvPr/>
        </p:nvSpPr>
        <p:spPr>
          <a:xfrm>
            <a:off x="420216" y="1111499"/>
            <a:ext cx="1980029" cy="615553"/>
          </a:xfrm>
          <a:prstGeom prst="rect">
            <a:avLst/>
          </a:prstGeom>
          <a:solidFill>
            <a:srgbClr val="7030A0"/>
          </a:solidFill>
        </p:spPr>
        <p:txBody>
          <a:bodyPr wrap="none">
            <a:spAutoFit/>
          </a:bodyPr>
          <a:lstStyle/>
          <a:p>
            <a:pPr eaLnBrk="1" hangingPunct="1">
              <a:lnSpc>
                <a:spcPct val="170000"/>
              </a:lnSpc>
            </a:pPr>
            <a:r>
              <a:rPr lang="zh-CN" altLang="en-US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双绞线使用时机</a:t>
            </a:r>
            <a:endParaRPr lang="zh-CN" altLang="en-US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2346716" y="4917975"/>
            <a:ext cx="576064" cy="431999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2346716" y="4917975"/>
            <a:ext cx="576064" cy="431999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2485816" y="2910375"/>
            <a:ext cx="576064" cy="431999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 flipV="1">
            <a:off x="2341353" y="3053028"/>
            <a:ext cx="177687" cy="289346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3538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25" y="1871919"/>
            <a:ext cx="4679950" cy="215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9"/>
          <p:cNvSpPr txBox="1">
            <a:spLocks noChangeArrowheads="1"/>
          </p:cNvSpPr>
          <p:nvPr/>
        </p:nvSpPr>
        <p:spPr bwMode="auto">
          <a:xfrm>
            <a:off x="5435526" y="1933375"/>
            <a:ext cx="3492501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通常使用金属编织网作为屏蔽层，其高频阻抗很低</a:t>
            </a:r>
          </a:p>
          <a:p>
            <a:pPr eaLnBrk="1" hangingPunct="1"/>
            <a:r>
              <a:rPr lang="zh-CN" altLang="en-US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特征阻抗确定，</a:t>
            </a:r>
            <a:r>
              <a:rPr lang="zh-CN" altLang="en-US" sz="1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典型为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el-GR" altLang="en-US" sz="1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Ω</a:t>
            </a:r>
            <a:r>
              <a:rPr lang="zh-CN" altLang="en-US" sz="1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和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75 </a:t>
            </a:r>
            <a:r>
              <a:rPr lang="el-GR" altLang="en-US" sz="1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Ω</a:t>
            </a:r>
            <a:endParaRPr lang="en-US" altLang="zh-CN" sz="18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主要用作高频乃至射频的非平衡线，一般不用于低频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107876" y="2148977"/>
            <a:ext cx="43180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结构示意图</a:t>
            </a:r>
          </a:p>
        </p:txBody>
      </p:sp>
      <p:sp>
        <p:nvSpPr>
          <p:cNvPr id="6" name="Text Box 20"/>
          <p:cNvSpPr txBox="1">
            <a:spLocks noChangeArrowheads="1"/>
          </p:cNvSpPr>
          <p:nvPr/>
        </p:nvSpPr>
        <p:spPr bwMode="auto">
          <a:xfrm>
            <a:off x="4337025" y="1896804"/>
            <a:ext cx="9366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绝缘外套</a:t>
            </a:r>
          </a:p>
        </p:txBody>
      </p:sp>
      <p:sp>
        <p:nvSpPr>
          <p:cNvPr id="7" name="Text Box 21"/>
          <p:cNvSpPr txBox="1">
            <a:spLocks noChangeArrowheads="1"/>
          </p:cNvSpPr>
          <p:nvPr/>
        </p:nvSpPr>
        <p:spPr bwMode="auto">
          <a:xfrm>
            <a:off x="3491880" y="3463427"/>
            <a:ext cx="10795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导电屏蔽层</a:t>
            </a:r>
          </a:p>
        </p:txBody>
      </p:sp>
      <p:sp>
        <p:nvSpPr>
          <p:cNvPr id="8" name="Text Box 22"/>
          <p:cNvSpPr txBox="1">
            <a:spLocks noChangeArrowheads="1"/>
          </p:cNvSpPr>
          <p:nvPr/>
        </p:nvSpPr>
        <p:spPr bwMode="auto">
          <a:xfrm>
            <a:off x="1206475" y="1874339"/>
            <a:ext cx="10795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信号传输线</a:t>
            </a:r>
          </a:p>
        </p:txBody>
      </p:sp>
      <p:sp>
        <p:nvSpPr>
          <p:cNvPr id="9" name="Text Box 23"/>
          <p:cNvSpPr txBox="1">
            <a:spLocks noChangeArrowheads="1"/>
          </p:cNvSpPr>
          <p:nvPr/>
        </p:nvSpPr>
        <p:spPr bwMode="auto">
          <a:xfrm>
            <a:off x="755576" y="3068960"/>
            <a:ext cx="10795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绝缘介质</a:t>
            </a:r>
          </a:p>
        </p:txBody>
      </p:sp>
      <p:sp>
        <p:nvSpPr>
          <p:cNvPr id="10" name="矩形 9"/>
          <p:cNvSpPr/>
          <p:nvPr/>
        </p:nvSpPr>
        <p:spPr>
          <a:xfrm>
            <a:off x="521212" y="982059"/>
            <a:ext cx="955090" cy="615553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eaLnBrk="1" hangingPunct="1">
              <a:lnSpc>
                <a:spcPct val="170000"/>
              </a:lnSpc>
            </a:pPr>
            <a:r>
              <a:rPr lang="zh-CN" altLang="en-US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同轴线</a:t>
            </a:r>
            <a:endParaRPr lang="zh-CN" altLang="en-US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https://gimg2.baidu.com/image_search/src=http%3A%2F%2Fimg004.hc360.cn%2Fm1%2FM03%2FE6%2FE4%2FwKhQb1RJc36ENoIAAAAAACWZAnA975.jpg&amp;refer=http%3A%2F%2Fimg004.hc360.cn&amp;app=2002&amp;size=f9999,10000&amp;q=a80&amp;n=0&amp;g=0n&amp;fmt=auto?sec=1651752787&amp;t=f4d7def911a74fa8bcda04cc0e5a156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218137"/>
            <a:ext cx="3917263" cy="221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6620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24" descr="10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35" y="1826652"/>
            <a:ext cx="3908398" cy="346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7"/>
          <p:cNvSpPr>
            <a:spLocks noChangeArrowheads="1"/>
          </p:cNvSpPr>
          <p:nvPr/>
        </p:nvSpPr>
        <p:spPr bwMode="auto">
          <a:xfrm>
            <a:off x="1173862" y="5447352"/>
            <a:ext cx="6430896" cy="776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电缆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直径越大，传输损耗越小</a:t>
            </a:r>
          </a:p>
          <a:p>
            <a:pPr eaLnBrk="1" hangingPunct="1"/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特性阻抗和衰减量的典型测试频率为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10MHz</a:t>
            </a:r>
            <a:endParaRPr lang="el-GR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3568" y="1052736"/>
            <a:ext cx="2466612" cy="615553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eaLnBrk="1" hangingPunct="1">
              <a:lnSpc>
                <a:spcPct val="170000"/>
              </a:lnSpc>
            </a:pPr>
            <a:r>
              <a:rPr lang="zh-CN" altLang="en-US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同轴线</a:t>
            </a:r>
            <a:r>
              <a:rPr lang="en-US" altLang="zh-CN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频率特性</a:t>
            </a:r>
            <a:endParaRPr lang="zh-CN" altLang="en-US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644008" y="2276872"/>
            <a:ext cx="449999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3D-2V</a:t>
            </a:r>
            <a:r>
              <a:rPr lang="zh-CN" altLang="en-US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为例：</a:t>
            </a:r>
            <a:endParaRPr lang="en-US" altLang="zh-CN" sz="1800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：导电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屏蔽层的内径为</a:t>
            </a:r>
            <a:r>
              <a:rPr lang="en-US" altLang="zh-CN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5.3mm</a:t>
            </a:r>
          </a:p>
          <a:p>
            <a:pPr>
              <a:lnSpc>
                <a:spcPct val="150000"/>
              </a:lnSpc>
            </a:pPr>
            <a:r>
              <a:rPr lang="en-US" altLang="zh-CN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：特征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阻抗为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el-GR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Ω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±2</a:t>
            </a:r>
            <a:r>
              <a:rPr lang="el-GR" altLang="en-US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Ω</a:t>
            </a:r>
            <a:endParaRPr lang="en-US" altLang="en-US" sz="1800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</a:t>
            </a:r>
            <a:r>
              <a:rPr lang="zh-CN" altLang="en-US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：特征阻抗为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75</a:t>
            </a:r>
            <a:r>
              <a:rPr lang="el-GR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Ω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±3</a:t>
            </a:r>
            <a:r>
              <a:rPr lang="el-GR" altLang="en-US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Ω</a:t>
            </a:r>
            <a:endParaRPr lang="en-US" altLang="zh-CN" sz="1800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zh-CN" altLang="en-US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：表示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绝缘介质是聚乙烯</a:t>
            </a:r>
            <a:r>
              <a:rPr lang="zh-CN" altLang="en-US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</a:t>
            </a:r>
            <a:endParaRPr lang="en-US" altLang="zh-CN" sz="1800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</a:t>
            </a:r>
            <a:r>
              <a:rPr lang="zh-CN" altLang="en-US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：表示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结构是单层屏蔽且使用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PVC</a:t>
            </a:r>
            <a:r>
              <a:rPr lang="zh-CN" altLang="en-US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外套</a:t>
            </a:r>
            <a:endParaRPr lang="zh-CN" altLang="en-US" sz="1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533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547664" y="1162975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干扰源为交流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50Hz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感应噪声</a:t>
            </a:r>
          </a:p>
        </p:txBody>
      </p:sp>
      <p:pic>
        <p:nvPicPr>
          <p:cNvPr id="4" name="Picture 4" descr="019"/>
          <p:cNvPicPr>
            <a:picLocks noChangeAspect="1" noChangeArrowheads="1"/>
          </p:cNvPicPr>
          <p:nvPr/>
        </p:nvPicPr>
        <p:blipFill>
          <a:blip r:embed="rId4">
            <a:lum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32307"/>
            <a:ext cx="5040015" cy="4761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228754" y="3309753"/>
            <a:ext cx="20161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屏蔽→差模干扰↓</a:t>
            </a:r>
            <a:r>
              <a:rPr lang="zh-CN" altLang="en-US" sz="18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↓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，共模干扰↓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6205872" y="4944693"/>
            <a:ext cx="1871663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屏蔽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接地→差模干扰↓↓，共模干扰↓↓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417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19" b="78549"/>
          <a:stretch>
            <a:fillRect/>
          </a:stretch>
        </p:blipFill>
        <p:spPr bwMode="auto">
          <a:xfrm>
            <a:off x="82359" y="1196926"/>
            <a:ext cx="5646738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5916244" y="1179610"/>
            <a:ext cx="316865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绕包线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：用导线螺旋式环绕信号线，柔软易弯，但屏蔽效果较差，电感较大，只能用于音频电路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03" r="26019" b="27957"/>
          <a:stretch>
            <a:fillRect/>
          </a:stretch>
        </p:blipFill>
        <p:spPr bwMode="auto">
          <a:xfrm>
            <a:off x="225234" y="4005213"/>
            <a:ext cx="5646738" cy="100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51" r="26019" b="51735"/>
          <a:stretch>
            <a:fillRect/>
          </a:stretch>
        </p:blipFill>
        <p:spPr bwMode="auto">
          <a:xfrm>
            <a:off x="153797" y="2420888"/>
            <a:ext cx="5646737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05" r="26019"/>
          <a:stretch>
            <a:fillRect/>
          </a:stretch>
        </p:blipFill>
        <p:spPr bwMode="auto">
          <a:xfrm>
            <a:off x="153797" y="5302201"/>
            <a:ext cx="5646737" cy="1074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5914834" y="2278013"/>
            <a:ext cx="2808288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金属编织网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：多用铜丝编织而成，覆盖率为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98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％，高频性能好，可兼顾电缆重量和机械强度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5817323" y="4005213"/>
            <a:ext cx="3337686" cy="2185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金属箔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：多用铝箔镀在聚酯薄膜上，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％覆盖，重量轻，柔软，直径小，成本低，但电阻率较高，屏蔽效果中等，终接较为困难，电场屏蔽效果好，电容屏蔽效果差</a:t>
            </a:r>
          </a:p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编织网</a:t>
            </a:r>
            <a:r>
              <a:rPr lang="en-US" altLang="zh-CN" sz="1600" b="1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金属箔双层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：兼具编织网和金属箔的优点，可分离内、外电缆，适用频率范围广，但价格贵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179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504" y="2253038"/>
            <a:ext cx="4408452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179511" y="2408672"/>
            <a:ext cx="21723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§3.1  </a:t>
            </a:r>
            <a:r>
              <a:rPr lang="zh-CN" altLang="en-US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概述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923678" y="1048929"/>
            <a:ext cx="5472583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3" name="矩形 22"/>
          <p:cNvSpPr/>
          <p:nvPr/>
        </p:nvSpPr>
        <p:spPr>
          <a:xfrm>
            <a:off x="1995686" y="1204563"/>
            <a:ext cx="34339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章   基本防护法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7504" y="3087526"/>
            <a:ext cx="4408452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6" name="矩形 25"/>
          <p:cNvSpPr/>
          <p:nvPr/>
        </p:nvSpPr>
        <p:spPr>
          <a:xfrm>
            <a:off x="107504" y="3906036"/>
            <a:ext cx="4408452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7504" y="4725144"/>
            <a:ext cx="4408452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3" name="矩形 12"/>
          <p:cNvSpPr/>
          <p:nvPr/>
        </p:nvSpPr>
        <p:spPr>
          <a:xfrm>
            <a:off x="158186" y="3177537"/>
            <a:ext cx="21723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§3.2  </a:t>
            </a:r>
            <a:r>
              <a:rPr lang="zh-CN" altLang="en-US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接地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79511" y="4004466"/>
            <a:ext cx="21723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§3.3  </a:t>
            </a:r>
            <a:r>
              <a:rPr lang="zh-CN" altLang="en-US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屏蔽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79511" y="4823574"/>
            <a:ext cx="21723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§3.4  </a:t>
            </a:r>
            <a:r>
              <a:rPr lang="zh-CN" altLang="en-US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滤波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587963" y="2243093"/>
            <a:ext cx="4408452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7" name="矩形 16"/>
          <p:cNvSpPr/>
          <p:nvPr/>
        </p:nvSpPr>
        <p:spPr>
          <a:xfrm>
            <a:off x="4659970" y="2341523"/>
            <a:ext cx="21723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§3.5  </a:t>
            </a:r>
            <a:r>
              <a:rPr lang="zh-CN" altLang="en-US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差分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587963" y="3068251"/>
            <a:ext cx="4408452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9" name="矩形 18"/>
          <p:cNvSpPr/>
          <p:nvPr/>
        </p:nvSpPr>
        <p:spPr>
          <a:xfrm>
            <a:off x="4659970" y="3166681"/>
            <a:ext cx="21723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§3.6  </a:t>
            </a:r>
            <a:r>
              <a:rPr lang="zh-CN" altLang="en-US" sz="28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隔离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587963" y="3906036"/>
            <a:ext cx="4408452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5" name="矩形 24"/>
          <p:cNvSpPr/>
          <p:nvPr/>
        </p:nvSpPr>
        <p:spPr>
          <a:xfrm>
            <a:off x="4587963" y="4731194"/>
            <a:ext cx="4408452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8" name="矩形 27"/>
          <p:cNvSpPr/>
          <p:nvPr/>
        </p:nvSpPr>
        <p:spPr>
          <a:xfrm>
            <a:off x="4646737" y="3971503"/>
            <a:ext cx="28937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§3.7  </a:t>
            </a:r>
            <a:r>
              <a:rPr lang="zh-CN" altLang="en-US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电缆防护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791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3277" y="927982"/>
            <a:ext cx="1296144" cy="415955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just" eaLnBrk="1" hangingPunct="1"/>
            <a:r>
              <a:rPr lang="zh-CN" altLang="en-US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电缆设计</a:t>
            </a:r>
            <a:endParaRPr lang="zh-CN" altLang="en-US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Picture 7" descr="D:\Users\QL\Desktop\新建文件夹\微信图片_2018052319005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" t="23508" r="5426" b="19456"/>
          <a:stretch>
            <a:fillRect/>
          </a:stretch>
        </p:blipFill>
        <p:spPr bwMode="auto">
          <a:xfrm>
            <a:off x="523277" y="3933056"/>
            <a:ext cx="2615982" cy="1475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 descr="D:\QL\Desktop\IMG_20190406_182051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3401"/>
          <a:stretch/>
        </p:blipFill>
        <p:spPr bwMode="auto">
          <a:xfrm>
            <a:off x="3995936" y="3573016"/>
            <a:ext cx="4320480" cy="2482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D:\QL\Desktop\IMG_20190403_220807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31" r="26041" b="38730"/>
          <a:stretch/>
        </p:blipFill>
        <p:spPr bwMode="auto">
          <a:xfrm>
            <a:off x="523277" y="1628800"/>
            <a:ext cx="5386549" cy="149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910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3887787" cy="235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778" y="1196752"/>
            <a:ext cx="4248150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683890" y="3741798"/>
            <a:ext cx="34575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360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º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终端连接</a:t>
            </a:r>
            <a:r>
              <a:rPr lang="zh-CN" altLang="en-US" sz="1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（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法拉第笼</a:t>
            </a:r>
            <a:r>
              <a:rPr lang="zh-CN" altLang="en-US" sz="1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推荐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方式）</a:t>
            </a: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4716141" y="3717702"/>
            <a:ext cx="3887787" cy="36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猪尾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(Pigtail)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终端连接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不推荐方式）</a:t>
            </a: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1547490" y="1341214"/>
            <a:ext cx="86518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200"/>
              <a:t>电缆屏蔽层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3203253" y="1412652"/>
            <a:ext cx="8651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200"/>
              <a:t>金属环箍</a:t>
            </a:r>
          </a:p>
        </p:txBody>
      </p:sp>
      <p:sp>
        <p:nvSpPr>
          <p:cNvPr id="9" name="Text Box 12"/>
          <p:cNvSpPr txBox="1">
            <a:spLocks noChangeArrowheads="1"/>
          </p:cNvSpPr>
          <p:nvPr/>
        </p:nvSpPr>
        <p:spPr bwMode="auto">
          <a:xfrm>
            <a:off x="5074915" y="1628552"/>
            <a:ext cx="5762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200"/>
              <a:t>外护套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3490590" y="3212877"/>
            <a:ext cx="71913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200"/>
              <a:t>中心导线</a:t>
            </a:r>
          </a:p>
        </p:txBody>
      </p:sp>
      <p:sp>
        <p:nvSpPr>
          <p:cNvPr id="11" name="Text Box 14"/>
          <p:cNvSpPr txBox="1">
            <a:spLocks noChangeArrowheads="1"/>
          </p:cNvSpPr>
          <p:nvPr/>
        </p:nvSpPr>
        <p:spPr bwMode="auto">
          <a:xfrm>
            <a:off x="5506715" y="3070002"/>
            <a:ext cx="863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200"/>
              <a:t>编织屏蔽层</a:t>
            </a:r>
          </a:p>
        </p:txBody>
      </p:sp>
      <p:pic>
        <p:nvPicPr>
          <p:cNvPr id="12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53" y="4247715"/>
            <a:ext cx="3240087" cy="223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4355778" y="5049403"/>
            <a:ext cx="4319984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10000"/>
              </a:lnSpc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同轴电缆接入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PCB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板时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不要水平接到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PCB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边缘的引线上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应垂直插入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穿过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PCB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的地平面</a:t>
            </a:r>
            <a:endParaRPr lang="zh-CN" altLang="en-US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3528" y="841577"/>
            <a:ext cx="2520280" cy="415955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just" eaLnBrk="1" hangingPunct="1"/>
            <a:r>
              <a:rPr lang="zh-CN" altLang="en-US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屏蔽层终端</a:t>
            </a:r>
            <a:r>
              <a:rPr lang="zh-CN" altLang="en-US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连接方法</a:t>
            </a:r>
            <a:endParaRPr lang="zh-CN" altLang="en-US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283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82" y="1628799"/>
            <a:ext cx="5976888" cy="4695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6119670" y="2204864"/>
            <a:ext cx="2880090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Pigtail</a:t>
            </a:r>
            <a:r>
              <a:rPr lang="zh-CN" altLang="en-US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方式</a:t>
            </a:r>
            <a:r>
              <a:rPr lang="zh-CN" altLang="en-US" sz="1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存在电磁泄露</a:t>
            </a:r>
            <a:r>
              <a:rPr lang="zh-CN" altLang="en-US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，辫尾越长，频率越高，泄露越严重，故只能用于低频</a:t>
            </a:r>
            <a:endParaRPr lang="en-US" altLang="zh-CN" sz="1800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1800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辫尾会</a:t>
            </a:r>
            <a:r>
              <a:rPr lang="zh-CN" altLang="en-US" sz="1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引入寄生电感</a:t>
            </a:r>
            <a:r>
              <a:rPr lang="zh-CN" altLang="en-US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，导致共模干扰电压</a:t>
            </a:r>
            <a:endParaRPr lang="en-US" altLang="zh-CN" sz="1800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1800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如非得使用这种方式，可采用</a:t>
            </a:r>
            <a:r>
              <a:rPr lang="zh-CN" altLang="en-US" sz="1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两辫</a:t>
            </a:r>
            <a:r>
              <a:rPr lang="zh-CN" altLang="en-US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接地方式，可使其寄生电感减半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51520" y="1124744"/>
            <a:ext cx="4229278" cy="415955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just" eaLnBrk="1" hangingPunct="1"/>
            <a:r>
              <a:rPr lang="zh-CN" altLang="en-US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屏蔽层终端连接</a:t>
            </a:r>
            <a:r>
              <a:rPr lang="en-US" altLang="zh-CN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:pigtail</a:t>
            </a:r>
            <a:r>
              <a:rPr lang="zh-CN" altLang="en-US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连接的弊端</a:t>
            </a:r>
          </a:p>
        </p:txBody>
      </p:sp>
      <p:sp>
        <p:nvSpPr>
          <p:cNvPr id="5" name="椭圆 4"/>
          <p:cNvSpPr/>
          <p:nvPr/>
        </p:nvSpPr>
        <p:spPr>
          <a:xfrm>
            <a:off x="251520" y="2680272"/>
            <a:ext cx="792088" cy="1296144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03532" y="3776361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泄露点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381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732" y="2988512"/>
            <a:ext cx="3641977" cy="156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306" y="4725144"/>
            <a:ext cx="3658403" cy="158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5796235" y="1863746"/>
            <a:ext cx="1871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好（高频必用）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5796235" y="3688109"/>
            <a:ext cx="20161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差（低频可用）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5774775" y="5512473"/>
            <a:ext cx="1873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最差（不可用）</a:t>
            </a:r>
          </a:p>
        </p:txBody>
      </p:sp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265" y="1157332"/>
            <a:ext cx="3672483" cy="1589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4369044" y="1009336"/>
            <a:ext cx="977756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屏蔽体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4153020" y="1356096"/>
            <a:ext cx="432048" cy="344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2555776" y="3356992"/>
            <a:ext cx="432048" cy="69783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555776" y="5007763"/>
            <a:ext cx="432048" cy="69783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277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8" y="1605223"/>
            <a:ext cx="6697117" cy="3479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11"/>
          <p:cNvSpPr txBox="1">
            <a:spLocks noChangeArrowheads="1"/>
          </p:cNvSpPr>
          <p:nvPr/>
        </p:nvSpPr>
        <p:spPr bwMode="auto">
          <a:xfrm>
            <a:off x="313052" y="5085184"/>
            <a:ext cx="8734291" cy="1522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  <a:buClr>
                <a:schemeClr val="accent1"/>
              </a:buClr>
              <a:buSzPct val="85000"/>
            </a:pPr>
            <a:r>
              <a:rPr lang="zh-CN" altLang="en-US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信号源和负载均接地，但屏蔽层只是单端接地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>
                <a:schemeClr val="accent1"/>
              </a:buClr>
              <a:buSzPct val="85000"/>
            </a:pPr>
            <a:r>
              <a:rPr lang="zh-CN" altLang="en-US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所有电流只能通过地线返回，低频和高频电流环路面积都大，抗辐射干扰能力差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>
                <a:schemeClr val="accent1"/>
              </a:buClr>
              <a:buSzPct val="85000"/>
            </a:pPr>
            <a:r>
              <a:rPr lang="zh-CN" altLang="en-US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地线干扰电流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18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EXT</a:t>
            </a:r>
            <a:r>
              <a:rPr lang="zh-CN" altLang="en-US" sz="1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流过负载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en-US" altLang="zh-CN" sz="18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zh-CN" altLang="en-US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，形成干扰电压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>
                <a:schemeClr val="accent1"/>
              </a:buClr>
              <a:buSzPct val="85000"/>
            </a:pPr>
            <a:r>
              <a:rPr lang="zh-CN" altLang="en-US" sz="1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低频下</a:t>
            </a:r>
            <a:r>
              <a:rPr lang="zh-CN" altLang="en-US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，辐射干扰效率低，且地线干扰电压小，</a:t>
            </a:r>
            <a:r>
              <a:rPr lang="zh-CN" altLang="en-US" sz="1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此方案勉强可用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39552" y="1052736"/>
            <a:ext cx="2824938" cy="400110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just" eaLnBrk="1" hangingPunct="1"/>
            <a:r>
              <a:rPr lang="zh-CN" altLang="en-US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非平衡线接地</a:t>
            </a:r>
            <a:r>
              <a:rPr lang="en-US" altLang="zh-CN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单端接地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414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39552" y="1052736"/>
            <a:ext cx="5111948" cy="400110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just" eaLnBrk="1" hangingPunct="1"/>
            <a:r>
              <a:rPr lang="zh-CN" altLang="en-US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非平衡线接地</a:t>
            </a:r>
            <a:r>
              <a:rPr lang="en-US" altLang="zh-CN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一端接地、一端接负载参考点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00808"/>
            <a:ext cx="6768802" cy="3468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9"/>
          <p:cNvSpPr txBox="1">
            <a:spLocks noChangeArrowheads="1"/>
          </p:cNvSpPr>
          <p:nvPr/>
        </p:nvSpPr>
        <p:spPr bwMode="auto">
          <a:xfrm>
            <a:off x="971600" y="5166192"/>
            <a:ext cx="7086969" cy="1287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40000"/>
              </a:lnSpc>
            </a:pPr>
            <a:r>
              <a:rPr lang="zh-CN" altLang="en-US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高频与低频电流环路都小， 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baseline="-25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</a:t>
            </a:r>
            <a:r>
              <a:rPr lang="zh-CN" altLang="en-US" sz="1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不流过屏蔽层和负载</a:t>
            </a:r>
          </a:p>
          <a:p>
            <a:pPr eaLnBrk="1" hangingPunct="1">
              <a:lnSpc>
                <a:spcPct val="140000"/>
              </a:lnSpc>
            </a:pPr>
            <a:r>
              <a:rPr lang="zh-CN" altLang="en-US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</a:t>
            </a:r>
            <a:r>
              <a:rPr lang="zh-CN" altLang="en-US" sz="1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抗干扰的最优方案</a:t>
            </a:r>
            <a:r>
              <a:rPr lang="zh-CN" altLang="en-US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，但要求</a:t>
            </a:r>
            <a:r>
              <a:rPr lang="zh-CN" altLang="en-US" sz="1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负载参考点不直接接地线</a:t>
            </a:r>
            <a:r>
              <a:rPr lang="zh-CN" altLang="en-US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，仅对某些应用可行（如负载端是耳机，信号源是音频驱动电路）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6660232" y="4005064"/>
            <a:ext cx="936104" cy="495602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541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5"/>
          <a:stretch>
            <a:fillRect/>
          </a:stretch>
        </p:blipFill>
        <p:spPr bwMode="auto">
          <a:xfrm>
            <a:off x="1619672" y="1254155"/>
            <a:ext cx="6119812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4931197" y="2549555"/>
            <a:ext cx="93503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accent2"/>
                </a:solidFill>
              </a:rPr>
              <a:t>高频返回电流</a:t>
            </a: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5220122" y="3198843"/>
            <a:ext cx="93503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accent2"/>
                </a:solidFill>
              </a:rPr>
              <a:t>低频返回电流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3707234" y="2765455"/>
            <a:ext cx="9350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accent2"/>
                </a:solidFill>
              </a:rPr>
              <a:t>干扰电流</a:t>
            </a: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3562772" y="3414743"/>
            <a:ext cx="93503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accent2"/>
                </a:solidFill>
              </a:rPr>
              <a:t>外部电流</a:t>
            </a: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5002634" y="3773518"/>
            <a:ext cx="9350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accent2"/>
                </a:solidFill>
              </a:rPr>
              <a:t>地线阻抗</a:t>
            </a:r>
          </a:p>
        </p:txBody>
      </p:sp>
      <p:sp>
        <p:nvSpPr>
          <p:cNvPr id="10" name="矩形 9"/>
          <p:cNvSpPr/>
          <p:nvPr/>
        </p:nvSpPr>
        <p:spPr>
          <a:xfrm>
            <a:off x="518950" y="854045"/>
            <a:ext cx="2898937" cy="400110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just" eaLnBrk="1" hangingPunct="1"/>
            <a:r>
              <a:rPr lang="zh-CN" altLang="en-US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非平衡线接地</a:t>
            </a:r>
            <a:r>
              <a:rPr lang="en-US" altLang="zh-CN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两端接地</a:t>
            </a:r>
            <a:endParaRPr lang="zh-CN" altLang="en-US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286543" y="4713287"/>
            <a:ext cx="835342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accent1"/>
              </a:buClr>
              <a:buSzPct val="80000"/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低频下地线阻抗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屏蔽层阻抗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，故大部分低频电流仍然通过地线返回，形成的环路面积大，故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两端接地不适用于低频</a:t>
            </a:r>
          </a:p>
          <a:p>
            <a:pPr eaLnBrk="1" hangingPunct="1">
              <a:spcBef>
                <a:spcPct val="50000"/>
              </a:spcBef>
              <a:buClr>
                <a:schemeClr val="accent1"/>
              </a:buClr>
              <a:buSzPct val="80000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趋肤和趋近效应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，高频电流密度更多地集中在屏蔽层的内表面，干扰电流密度更多地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集中在屏蔽层的外表面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（此时同轴电缆有如三线电缆，分别传输信号电流、信号回流、干扰电流）这也在一定程度上削弱了干扰电流对信号电流的影响</a:t>
            </a:r>
          </a:p>
          <a:p>
            <a:pPr eaLnBrk="1" hangingPunct="1">
              <a:spcBef>
                <a:spcPct val="50000"/>
              </a:spcBef>
              <a:buClr>
                <a:schemeClr val="accent1"/>
              </a:buClr>
              <a:buSzPct val="80000"/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高频条件下必须采用两端接地，成为同轴电缆最常见的接地方式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023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18951" y="854045"/>
            <a:ext cx="1532770" cy="400110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just" eaLnBrk="1" hangingPunct="1"/>
            <a:r>
              <a:rPr lang="zh-CN" altLang="en-US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双芯屏蔽线</a:t>
            </a:r>
            <a:endParaRPr lang="zh-CN" altLang="en-US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421"/>
            <a:ext cx="5111750" cy="188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5578723" y="1340421"/>
            <a:ext cx="3565277" cy="1512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带屏蔽的平衡线，内部可以为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平行双线或者双绞线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特征阻抗典型值为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78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123</a:t>
            </a:r>
            <a:r>
              <a:rPr lang="el-GR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Ω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，使用频率有限（≤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10MHz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538411" y="1413446"/>
            <a:ext cx="18732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/>
              <a:t>结构示意图</a:t>
            </a:r>
          </a:p>
        </p:txBody>
      </p:sp>
      <p:pic>
        <p:nvPicPr>
          <p:cNvPr id="1026" name="Picture 2" descr="https://gd4.alicdn.com/imgextra/i4/2208471011336/O1CN01tgkuFc1Ljvtebdv8n_!!220847101133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501008"/>
            <a:ext cx="2915543" cy="291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mg.alicdn.com/imgextra/i3/2213110957532/O1CN01qOgT7z25VhuAvxAkl_!!2213110957532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02"/>
          <a:stretch/>
        </p:blipFill>
        <p:spPr bwMode="auto">
          <a:xfrm>
            <a:off x="4860032" y="3372519"/>
            <a:ext cx="3000572" cy="300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6230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 descr="09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61" r="929" b="11285"/>
          <a:stretch>
            <a:fillRect/>
          </a:stretch>
        </p:blipFill>
        <p:spPr bwMode="auto">
          <a:xfrm>
            <a:off x="323528" y="1556792"/>
            <a:ext cx="4824413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004717"/>
            <a:ext cx="4679950" cy="233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/>
          <p:cNvSpPr txBox="1">
            <a:spLocks noChangeArrowheads="1"/>
          </p:cNvSpPr>
          <p:nvPr/>
        </p:nvSpPr>
        <p:spPr bwMode="auto">
          <a:xfrm>
            <a:off x="5147941" y="1447116"/>
            <a:ext cx="3924300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双端接地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屏蔽层在信号源端与其参考点一起接地，在负载端与其参考点一起接地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地线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干扰电流只流过屏蔽层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，不流过信号线和负载，只能通过屏蔽层与信号线之间的电容耦合来影响信号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适合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高频应用</a:t>
            </a:r>
            <a:endParaRPr lang="zh-CN" altLang="en-US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5147941" y="3876923"/>
            <a:ext cx="3924300" cy="25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单端接地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屏蔽层在信号源端（或负载端）与其参考点单端接地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屏蔽层对低频电场有较好的隔离作用，但因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返回信号线与地线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构成的环路面积较大，对高频电场及高频磁场干扰的抵抗力差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仅在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低频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条件下可用</a:t>
            </a:r>
          </a:p>
        </p:txBody>
      </p:sp>
      <p:sp>
        <p:nvSpPr>
          <p:cNvPr id="8" name="矩形 7"/>
          <p:cNvSpPr/>
          <p:nvPr/>
        </p:nvSpPr>
        <p:spPr>
          <a:xfrm>
            <a:off x="518951" y="854045"/>
            <a:ext cx="2324858" cy="400110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just" eaLnBrk="1" hangingPunct="1"/>
            <a:r>
              <a:rPr lang="zh-CN" altLang="en-US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双芯屏蔽线</a:t>
            </a:r>
            <a:r>
              <a:rPr lang="en-US" altLang="zh-CN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接地</a:t>
            </a:r>
            <a:endParaRPr lang="zh-CN" altLang="en-US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508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068960"/>
            <a:ext cx="8569325" cy="347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18950" y="1413198"/>
            <a:ext cx="8208963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长线条件：线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el-GR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λ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/10</a:t>
            </a:r>
            <a:endParaRPr lang="el-GR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高频：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f&gt;10MHz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分段多点接地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每隔</a:t>
            </a:r>
            <a:r>
              <a:rPr lang="el-GR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λ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/10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接一次地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低频：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f&lt;1MHz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分段单点接地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，将电缆按</a:t>
            </a:r>
            <a:r>
              <a:rPr lang="el-GR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λ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/10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节长分段，各段屏蔽层互相绝缘，各自单端</a:t>
            </a:r>
            <a:r>
              <a:rPr lang="zh-CN" altLang="en-US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接地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18950" y="854045"/>
            <a:ext cx="2900921" cy="400110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just" eaLnBrk="1" hangingPunct="1"/>
            <a:r>
              <a:rPr lang="zh-CN" altLang="en-US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双芯屏蔽线</a:t>
            </a:r>
            <a:r>
              <a:rPr lang="en-US" altLang="zh-CN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长线接地</a:t>
            </a:r>
            <a:endParaRPr lang="zh-CN" altLang="en-US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296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s://gimg2.baidu.com/image_search/src=http%3A%2F%2Fwww.bbb1415.com%2Fwp-content%2Fuploads%2F2021%2F08%2F20210805095842-610bb652a20c9.jpg&amp;refer=http%3A%2F%2Fwww.bbb1415.com&amp;app=2002&amp;size=f9999,10000&amp;q=a80&amp;n=0&amp;g=0n&amp;fmt=auto?sec=1651745642&amp;t=8afad38e1682c401f570ef0b00ac58a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72816"/>
            <a:ext cx="3350295" cy="251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gimg2.baidu.com/image_search/src=http%3A%2F%2Fnimg.ws.126.net%2F%3Furl%3Dhttp%253A%252F%252Fdingyue.ws.126.net%252F2021%252F0907%252F28cbf9c6j00qz1t26001gc000i100ddm.jpg%26thumbnail%3D650x2147483647%26quality%3D80%26type%3Djpg&amp;refer=http%3A%2F%2Fnimg.ws.126.net&amp;app=2002&amp;size=f9999,10000&amp;q=a80&amp;n=0&amp;g=0n&amp;fmt=auto?sec=1651745667&amp;t=ad7e296c93e8578e7c663d0b09c71e1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781334"/>
            <a:ext cx="3303385" cy="250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1835696" y="4701040"/>
            <a:ext cx="56044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作用：隔绝相互传染的人员，杜绝疫情相互传播</a:t>
            </a:r>
            <a:endParaRPr lang="en-US" altLang="zh-CN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特点：被隔离</a:t>
            </a:r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人员基本生活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不受</a:t>
            </a:r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影响</a:t>
            </a:r>
            <a:endParaRPr lang="zh-CN" altLang="en-US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43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18951" y="854045"/>
            <a:ext cx="1244738" cy="400110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just" eaLnBrk="1" hangingPunct="1"/>
            <a:r>
              <a:rPr lang="zh-CN" altLang="en-US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系统集成</a:t>
            </a:r>
            <a:endParaRPr lang="zh-CN" altLang="en-US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icture 4" descr="D:\QL\Desktop\IMG_20190403_22080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31" r="26041" b="38730"/>
          <a:stretch/>
        </p:blipFill>
        <p:spPr bwMode="auto">
          <a:xfrm>
            <a:off x="398048" y="1445831"/>
            <a:ext cx="5463219" cy="1520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688202"/>
            <a:ext cx="3921602" cy="2204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267" y="3672178"/>
            <a:ext cx="2961036" cy="2220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99" t="4445" r="5326" b="4889"/>
          <a:stretch/>
        </p:blipFill>
        <p:spPr bwMode="auto">
          <a:xfrm>
            <a:off x="6228184" y="1366348"/>
            <a:ext cx="2592288" cy="1918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515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4098" name="Picture 2" descr="http://t15.baidu.com/it/u=643360200,3075557579&amp;fm=224&amp;app=112&amp;f=JPEG?w=500&amp;h=5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24744"/>
            <a:ext cx="3610372" cy="361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gimg2.baidu.com/image_search/src=http%3A%2F%2Fcbu01.alicdn.com%2Fimg%2Fibank%2F2014%2F435%2F274%2F1553472534_1647667203.jpg&amp;refer=http%3A%2F%2Fcbu01.alicdn.com&amp;app=2002&amp;size=f9999,10000&amp;q=a80&amp;n=0&amp;g=0n&amp;fmt=auto?sec=1651745930&amp;t=95307066f84d147ef021a5e6f91b984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484784"/>
            <a:ext cx="3840427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1259632" y="4869160"/>
            <a:ext cx="6840760" cy="777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eaLnBrk="1" hangingPunct="1">
              <a:lnSpc>
                <a:spcPct val="130000"/>
              </a:lnSpc>
            </a:pP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对于易产生相互干扰的电路，可通过隔离电路或隔离</a:t>
            </a:r>
            <a:r>
              <a:rPr lang="zh-CN" altLang="en-US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元件</a:t>
            </a:r>
            <a:endParaRPr lang="en-US" altLang="zh-CN" sz="1800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30000"/>
              </a:lnSpc>
            </a:pPr>
            <a:r>
              <a:rPr lang="zh-CN" altLang="en-US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不影响两个电路正常工作的前提下，隔离两者之间的干扰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858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1340768"/>
            <a:ext cx="9036496" cy="2252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eaLnBrk="1" hangingPunct="1">
              <a:lnSpc>
                <a:spcPct val="130000"/>
              </a:lnSpc>
            </a:pPr>
            <a:r>
              <a:rPr lang="zh-CN" altLang="en-US" sz="1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隔离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：数字电路可采用缓冲器或锁存器，模拟电路可采用跟随器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频率隔离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：采用电容、电感或它们的组合，阻挡具有某种频率的干扰信号的</a:t>
            </a:r>
            <a:r>
              <a:rPr lang="zh-CN" altLang="en-US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传输</a:t>
            </a:r>
            <a:endParaRPr lang="en-US" altLang="zh-CN" sz="1800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300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r>
              <a:rPr lang="zh-CN" altLang="en-US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（即滤波器）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30000"/>
              </a:lnSpc>
            </a:pP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空间隔离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：利用屏蔽来隔离电场干扰或磁场干扰通过空间辐射的方式</a:t>
            </a:r>
            <a:r>
              <a:rPr lang="zh-CN" altLang="en-US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传输</a:t>
            </a:r>
            <a:endParaRPr lang="en-US" altLang="zh-CN" sz="1800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300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r>
              <a:rPr lang="zh-CN" altLang="en-US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（即屏蔽结构）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30000"/>
              </a:lnSpc>
            </a:pP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专用隔离元件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：采用变压器或光电耦合器隔离共地</a:t>
            </a:r>
            <a:r>
              <a:rPr lang="zh-CN" altLang="en-US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干扰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9552" y="789731"/>
            <a:ext cx="1210588" cy="453457"/>
          </a:xfrm>
          <a:prstGeom prst="rect">
            <a:avLst/>
          </a:prstGeom>
          <a:solidFill>
            <a:srgbClr val="7030A0"/>
          </a:solidFill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en-US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隔离类型</a:t>
            </a:r>
            <a:endParaRPr lang="zh-CN" altLang="en-US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2" name="Picture 2" descr="https://gimg2.baidu.com/image_search/src=http%3A%2F%2Fwww.pianshen.com%2Fimages%2F652%2F1d3b3be18a14b5e10b548d9ccbefe274.png&amp;refer=http%3A%2F%2Fwww.pianshen.com&amp;app=2002&amp;size=f9999,10000&amp;q=a80&amp;n=0&amp;g=0n&amp;fmt=auto?sec=1651746195&amp;t=c8326a70964ba9340de64fc3f6e6ebe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140" y="3953254"/>
            <a:ext cx="2253831" cy="82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gimg2.baidu.com/image_search/src=http%3A%2F%2Fbbs.21ic.com%2Fupfiles%2Fimg%2F20077%2F200776173622529.gif&amp;refer=http%3A%2F%2Fbbs.21ic.com&amp;app=2002&amp;size=f9999,10000&amp;q=a80&amp;n=0&amp;g=0n&amp;fmt=auto?sec=1651746226&amp;t=4898daceeef50bbd3115f5fe3c76de3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5193817"/>
            <a:ext cx="2755264" cy="102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gimg2.baidu.com/image_search/src=http%3A%2F%2Fwww.22plc.com%2Fuploads%2Fallimg%2Fblog%2Fwyly2hcntpe.jpg&amp;refer=http%3A%2F%2Fwww.22plc.com&amp;app=2002&amp;size=f9999,10000&amp;q=a80&amp;n=0&amp;g=0n&amp;fmt=auto?sec=1651746263&amp;t=de2d947594c21121f0745588b9374a18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58" t="21462" r="11298" b="29840"/>
          <a:stretch/>
        </p:blipFill>
        <p:spPr bwMode="auto">
          <a:xfrm rot="5400000">
            <a:off x="5344694" y="3658951"/>
            <a:ext cx="1462433" cy="127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gimg2.baidu.com/image_search/src=http%3A%2F%2Fwww.elecfans.com%2Fuploads%2Fallimg%2F170508%2F2474217-1F50Q62413Y5.jpg&amp;refer=http%3A%2F%2Fwww.elecfans.com&amp;app=2002&amp;size=f9999,10000&amp;q=a80&amp;n=0&amp;g=0n&amp;fmt=auto?sec=1651746304&amp;t=d3773d512f9047b07fff11e7414349e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807" y="5156355"/>
            <a:ext cx="1682205" cy="110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2408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3" r="56494" b="56483"/>
          <a:stretch>
            <a:fillRect/>
          </a:stretch>
        </p:blipFill>
        <p:spPr bwMode="auto">
          <a:xfrm>
            <a:off x="611560" y="908720"/>
            <a:ext cx="3743325" cy="213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53" r="56494"/>
          <a:stretch>
            <a:fillRect/>
          </a:stretch>
        </p:blipFill>
        <p:spPr bwMode="auto">
          <a:xfrm>
            <a:off x="468685" y="3674145"/>
            <a:ext cx="3743325" cy="249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682997" y="3140745"/>
            <a:ext cx="38179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隔离变压器（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电－磁－电</a:t>
            </a: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转换，频率响应范围有限，体积重量</a:t>
            </a:r>
            <a:r>
              <a:rPr lang="zh-CN" altLang="en-US" sz="1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大）</a:t>
            </a:r>
            <a:endParaRPr lang="zh-CN" altLang="en-US" sz="1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611560" y="5949033"/>
            <a:ext cx="43926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光电耦合器（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电－光－电</a:t>
            </a: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转换，响应速度快（可达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</a:t>
            </a: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级），线性较差，不适于模拟电路，详见第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章）</a:t>
            </a:r>
          </a:p>
        </p:txBody>
      </p:sp>
      <p:pic>
        <p:nvPicPr>
          <p:cNvPr id="7" name="Picture 11" descr="07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"/>
          <a:stretch>
            <a:fillRect/>
          </a:stretch>
        </p:blipFill>
        <p:spPr bwMode="auto">
          <a:xfrm>
            <a:off x="5508997" y="908720"/>
            <a:ext cx="2376488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12"/>
          <p:cNvSpPr txBox="1">
            <a:spLocks noChangeArrowheads="1"/>
          </p:cNvSpPr>
          <p:nvPr/>
        </p:nvSpPr>
        <p:spPr bwMode="auto">
          <a:xfrm>
            <a:off x="5220072" y="3212183"/>
            <a:ext cx="367347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继电器（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电－机械－电</a:t>
            </a: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转换，开关触点的负载能力远大于光电耦合器和变压器，但只能隔离控制电路与开关触点，不能传输信号，而且响应延迟大（约几十</a:t>
            </a:r>
            <a:r>
              <a:rPr lang="en-US" altLang="zh-CN" sz="14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ms</a:t>
            </a:r>
            <a:r>
              <a:rPr lang="zh-CN" altLang="en-US" sz="1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））</a:t>
            </a:r>
            <a:endParaRPr lang="zh-CN" altLang="en-US" sz="1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372200" y="4719484"/>
            <a:ext cx="15696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－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－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5292080" y="4581128"/>
            <a:ext cx="3457451" cy="18002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661058" y="5764823"/>
            <a:ext cx="8563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7741469" y="5745742"/>
            <a:ext cx="8563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dirty="0"/>
          </a:p>
        </p:txBody>
      </p:sp>
      <p:cxnSp>
        <p:nvCxnSpPr>
          <p:cNvPr id="13" name="直接箭头连接符 12"/>
          <p:cNvCxnSpPr>
            <a:stCxn id="11" idx="0"/>
          </p:cNvCxnSpPr>
          <p:nvPr/>
        </p:nvCxnSpPr>
        <p:spPr>
          <a:xfrm flipV="1">
            <a:off x="6089221" y="5119594"/>
            <a:ext cx="428162" cy="645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12" idx="0"/>
          </p:cNvCxnSpPr>
          <p:nvPr/>
        </p:nvCxnSpPr>
        <p:spPr>
          <a:xfrm flipH="1" flipV="1">
            <a:off x="7741469" y="5119594"/>
            <a:ext cx="428163" cy="626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66885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53" y="1485552"/>
            <a:ext cx="8137525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251520" y="990555"/>
            <a:ext cx="4878589" cy="338554"/>
          </a:xfrm>
          <a:prstGeom prst="rect">
            <a:avLst/>
          </a:prstGeom>
          <a:solidFill>
            <a:srgbClr val="7030A0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r>
              <a:rPr lang="en-US" altLang="zh-CN" sz="16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：非</a:t>
            </a:r>
            <a:r>
              <a:rPr lang="zh-CN" altLang="en-US" sz="16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隔离型（</a:t>
            </a:r>
            <a:r>
              <a:rPr lang="en-US" altLang="zh-CN" sz="16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Buck</a:t>
            </a:r>
            <a:r>
              <a:rPr lang="zh-CN" altLang="en-US" sz="16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）开关电源内部结构框图</a:t>
            </a:r>
          </a:p>
        </p:txBody>
      </p:sp>
      <p:sp>
        <p:nvSpPr>
          <p:cNvPr id="6" name="Rectangle 8"/>
          <p:cNvSpPr txBox="1">
            <a:spLocks noChangeArrowheads="1"/>
          </p:cNvSpPr>
          <p:nvPr/>
        </p:nvSpPr>
        <p:spPr bwMode="auto">
          <a:xfrm>
            <a:off x="323528" y="5589240"/>
            <a:ext cx="8497887" cy="854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 sz="1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开关晶体管电流环路和输出整流电流环路是典型的浪涌脉冲（矩形波、高峰值和快</a:t>
            </a:r>
            <a:r>
              <a:rPr lang="en-US" altLang="zh-CN" sz="1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di/</a:t>
            </a:r>
            <a:r>
              <a:rPr lang="en-US" altLang="zh-CN" sz="1600" dirty="0" err="1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dt</a:t>
            </a:r>
            <a:r>
              <a:rPr lang="zh-CN" altLang="en-US" sz="1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输入电流环路和输出电流环路</a:t>
            </a:r>
            <a:r>
              <a:rPr lang="zh-CN" altLang="en-US" sz="1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则具有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低频谐波</a:t>
            </a:r>
            <a:r>
              <a:rPr lang="zh-CN" altLang="en-US" sz="1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。它们之间通过地线和电源线的公共阻抗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相互干扰</a:t>
            </a:r>
            <a:r>
              <a:rPr lang="zh-CN" altLang="en-US" sz="1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，从而对系统的电磁兼容性和可靠性产生严重影响</a:t>
            </a:r>
          </a:p>
        </p:txBody>
      </p:sp>
      <p:sp>
        <p:nvSpPr>
          <p:cNvPr id="2" name="椭圆 1"/>
          <p:cNvSpPr/>
          <p:nvPr/>
        </p:nvSpPr>
        <p:spPr>
          <a:xfrm>
            <a:off x="1476673" y="2637680"/>
            <a:ext cx="1008112" cy="1872208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6157193" y="2631792"/>
            <a:ext cx="1008112" cy="1872208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5365105" y="4427190"/>
            <a:ext cx="1008112" cy="226714"/>
          </a:xfrm>
          <a:prstGeom prst="straightConnector1">
            <a:avLst/>
          </a:prstGeom>
          <a:ln w="2222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2268761" y="4427190"/>
            <a:ext cx="742094" cy="290513"/>
          </a:xfrm>
          <a:prstGeom prst="straightConnector1">
            <a:avLst/>
          </a:prstGeom>
          <a:ln w="2222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47292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5" y="1417737"/>
            <a:ext cx="6840760" cy="4027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357394" y="5571305"/>
            <a:ext cx="8497888" cy="1063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利用变压器和光耦隔离，实现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输出级与输入级不共地</a:t>
            </a:r>
            <a:r>
              <a:rPr lang="zh-CN" altLang="en-US" sz="1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、不共电源，从而消除了因公共阻抗引起的串扰</a:t>
            </a:r>
          </a:p>
          <a:p>
            <a:pPr eaLnBrk="1" hangingPunct="1"/>
            <a:r>
              <a:rPr lang="zh-CN" altLang="en-US" sz="1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除效率高、输出电压范围大、重量轻之外，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输入隔离</a:t>
            </a:r>
            <a:r>
              <a:rPr lang="zh-CN" altLang="en-US" sz="1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是开关电源的一个优点</a:t>
            </a:r>
            <a:endParaRPr lang="zh-CN" altLang="en-US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4355976" y="1811301"/>
            <a:ext cx="936104" cy="108012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3995936" y="4149080"/>
            <a:ext cx="864096" cy="1030082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13491" y="1013195"/>
            <a:ext cx="4878589" cy="338554"/>
          </a:xfrm>
          <a:prstGeom prst="rect">
            <a:avLst/>
          </a:prstGeom>
          <a:solidFill>
            <a:srgbClr val="7030A0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r>
              <a:rPr lang="en-US" altLang="zh-CN" sz="16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：隔离型（</a:t>
            </a:r>
            <a:r>
              <a:rPr lang="en-US" altLang="zh-CN" sz="1600" dirty="0" err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Flyback</a:t>
            </a:r>
            <a:r>
              <a:rPr lang="zh-CN" altLang="en-US" sz="16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）开关电源内部结构框图</a:t>
            </a:r>
          </a:p>
        </p:txBody>
      </p:sp>
      <p:sp>
        <p:nvSpPr>
          <p:cNvPr id="6" name="右箭头 5"/>
          <p:cNvSpPr/>
          <p:nvPr/>
        </p:nvSpPr>
        <p:spPr>
          <a:xfrm>
            <a:off x="2627784" y="5051574"/>
            <a:ext cx="576064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 rot="10800000">
            <a:off x="5796135" y="5051573"/>
            <a:ext cx="576064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123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504" y="2253038"/>
            <a:ext cx="4408452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179511" y="2408672"/>
            <a:ext cx="21723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§3.1  </a:t>
            </a:r>
            <a:r>
              <a:rPr lang="zh-CN" altLang="en-US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概述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923678" y="1048929"/>
            <a:ext cx="5472583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3" name="矩形 22"/>
          <p:cNvSpPr/>
          <p:nvPr/>
        </p:nvSpPr>
        <p:spPr>
          <a:xfrm>
            <a:off x="1995686" y="1204563"/>
            <a:ext cx="34339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章   基本防护法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7504" y="3087526"/>
            <a:ext cx="4408452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6" name="矩形 25"/>
          <p:cNvSpPr/>
          <p:nvPr/>
        </p:nvSpPr>
        <p:spPr>
          <a:xfrm>
            <a:off x="107504" y="3906036"/>
            <a:ext cx="4408452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7504" y="4725144"/>
            <a:ext cx="4408452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3" name="矩形 12"/>
          <p:cNvSpPr/>
          <p:nvPr/>
        </p:nvSpPr>
        <p:spPr>
          <a:xfrm>
            <a:off x="158186" y="3177537"/>
            <a:ext cx="21723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§3.2  </a:t>
            </a:r>
            <a:r>
              <a:rPr lang="zh-CN" altLang="en-US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接地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79511" y="4004466"/>
            <a:ext cx="21723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§3.3  </a:t>
            </a:r>
            <a:r>
              <a:rPr lang="zh-CN" altLang="en-US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屏蔽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79511" y="4823574"/>
            <a:ext cx="21723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§3.4  </a:t>
            </a:r>
            <a:r>
              <a:rPr lang="zh-CN" altLang="en-US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滤波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587963" y="2243093"/>
            <a:ext cx="4408452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7" name="矩形 16"/>
          <p:cNvSpPr/>
          <p:nvPr/>
        </p:nvSpPr>
        <p:spPr>
          <a:xfrm>
            <a:off x="4659970" y="2341523"/>
            <a:ext cx="21723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§3.5  </a:t>
            </a:r>
            <a:r>
              <a:rPr lang="zh-CN" altLang="en-US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差分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587963" y="3068251"/>
            <a:ext cx="4408452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9" name="矩形 18"/>
          <p:cNvSpPr/>
          <p:nvPr/>
        </p:nvSpPr>
        <p:spPr>
          <a:xfrm>
            <a:off x="4659970" y="3166681"/>
            <a:ext cx="21723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§3.6  </a:t>
            </a:r>
            <a:r>
              <a:rPr lang="zh-CN" altLang="en-US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隔离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587963" y="3906036"/>
            <a:ext cx="4408452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5" name="矩形 24"/>
          <p:cNvSpPr/>
          <p:nvPr/>
        </p:nvSpPr>
        <p:spPr>
          <a:xfrm>
            <a:off x="4587963" y="4731194"/>
            <a:ext cx="4408452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8" name="矩形 27"/>
          <p:cNvSpPr/>
          <p:nvPr/>
        </p:nvSpPr>
        <p:spPr>
          <a:xfrm>
            <a:off x="4646737" y="3971503"/>
            <a:ext cx="28937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§3.7  </a:t>
            </a:r>
            <a:r>
              <a:rPr lang="zh-CN" altLang="en-US" sz="28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电缆防护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283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14861</TotalTime>
  <Words>1869</Words>
  <Application>Microsoft Office PowerPoint</Application>
  <PresentationFormat>全屏显示(4:3)</PresentationFormat>
  <Paragraphs>207</Paragraphs>
  <Slides>30</Slides>
  <Notes>29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9" baseType="lpstr">
      <vt:lpstr>仿宋_GB2312</vt:lpstr>
      <vt:lpstr>黑体</vt:lpstr>
      <vt:lpstr>宋体</vt:lpstr>
      <vt:lpstr>微软雅黑</vt:lpstr>
      <vt:lpstr>Arial</vt:lpstr>
      <vt:lpstr>Calibri</vt:lpstr>
      <vt:lpstr>Times New Roman</vt:lpstr>
      <vt:lpstr>Wingdings</vt:lpstr>
      <vt:lpstr>Office 主题</vt:lpstr>
      <vt:lpstr>航天电子系统设计             ----基本防护法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李卫帮</dc:creator>
  <cp:lastModifiedBy>sso8b</cp:lastModifiedBy>
  <cp:revision>1323</cp:revision>
  <dcterms:created xsi:type="dcterms:W3CDTF">2014-04-29T08:12:32Z</dcterms:created>
  <dcterms:modified xsi:type="dcterms:W3CDTF">2023-04-25T03:18:18Z</dcterms:modified>
</cp:coreProperties>
</file>